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AC721-9EC8-49C4-B30C-19CEF0ED306F}" type="doc">
      <dgm:prSet loTypeId="urn:microsoft.com/office/officeart/2005/8/layout/chevron2" loCatId="list" qsTypeId="urn:microsoft.com/office/officeart/2005/8/quickstyle/3d4" qsCatId="3D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AB05F61-9DC7-4ACA-B291-E4FA076123C6}">
      <dgm:prSet phldrT="[Текст]" phldr="1" custT="1"/>
      <dgm:spPr/>
      <dgm:t>
        <a:bodyPr/>
        <a:lstStyle/>
        <a:p>
          <a:endParaRPr lang="ru-RU" sz="1800" b="1" dirty="0"/>
        </a:p>
      </dgm:t>
    </dgm:pt>
    <dgm:pt modelId="{295C5520-B03A-4CAE-A50C-C1D26C384DDF}" type="parTrans" cxnId="{BD6EF708-B1EF-44BF-98A9-8A070A8582B1}">
      <dgm:prSet/>
      <dgm:spPr/>
      <dgm:t>
        <a:bodyPr/>
        <a:lstStyle/>
        <a:p>
          <a:endParaRPr lang="ru-RU" sz="1800" b="1"/>
        </a:p>
      </dgm:t>
    </dgm:pt>
    <dgm:pt modelId="{8A7EA8A1-F58F-4C17-8A42-894E29F4F4BE}" type="sibTrans" cxnId="{BD6EF708-B1EF-44BF-98A9-8A070A8582B1}">
      <dgm:prSet/>
      <dgm:spPr/>
      <dgm:t>
        <a:bodyPr/>
        <a:lstStyle/>
        <a:p>
          <a:endParaRPr lang="ru-RU" sz="1800" b="1"/>
        </a:p>
      </dgm:t>
    </dgm:pt>
    <dgm:pt modelId="{F2904072-2FD9-43C3-AD56-5356E1602369}">
      <dgm:prSet phldrT="[Текст]" custT="1"/>
      <dgm:spPr/>
      <dgm:t>
        <a:bodyPr/>
        <a:lstStyle/>
        <a:p>
          <a:r>
            <a:rPr lang="ru-RU" sz="1800" b="1" dirty="0" err="1" smtClean="0"/>
            <a:t>формування</a:t>
          </a:r>
          <a:r>
            <a:rPr lang="ru-RU" sz="1800" b="1" dirty="0" smtClean="0"/>
            <a:t> </a:t>
          </a:r>
          <a:r>
            <a:rPr lang="ru-RU" sz="1800" b="1" dirty="0" err="1" smtClean="0"/>
            <a:t>мотивації</a:t>
          </a:r>
          <a:r>
            <a:rPr lang="ru-RU" sz="1800" b="1" dirty="0" smtClean="0"/>
            <a:t> та </a:t>
          </a:r>
          <a:r>
            <a:rPr lang="ru-RU" sz="1800" b="1" dirty="0" err="1" smtClean="0"/>
            <a:t>виявлення</a:t>
          </a:r>
          <a:r>
            <a:rPr lang="ru-RU" sz="1800" b="1" dirty="0" smtClean="0"/>
            <a:t> </a:t>
          </a:r>
          <a:r>
            <a:rPr lang="ru-RU" sz="1800" b="1" dirty="0" err="1" smtClean="0"/>
            <a:t>первинного</a:t>
          </a:r>
          <a:r>
            <a:rPr lang="ru-RU" sz="1800" b="1" dirty="0" smtClean="0"/>
            <a:t> </a:t>
          </a:r>
          <a:r>
            <a:rPr lang="ru-RU" sz="1800" b="1" dirty="0" err="1" smtClean="0"/>
            <a:t>досвіду</a:t>
          </a:r>
          <a:r>
            <a:rPr lang="ru-RU" sz="1800" b="1" dirty="0" smtClean="0"/>
            <a:t> </a:t>
          </a:r>
          <a:r>
            <a:rPr lang="ru-RU" sz="1800" b="1" dirty="0" err="1" smtClean="0"/>
            <a:t>виконання</a:t>
          </a:r>
          <a:r>
            <a:rPr lang="ru-RU" sz="1800" b="1" dirty="0" smtClean="0"/>
            <a:t> </a:t>
          </a:r>
          <a:r>
            <a:rPr lang="ru-RU" sz="1800" b="1" dirty="0" err="1" smtClean="0"/>
            <a:t>навчальної</a:t>
          </a:r>
          <a:r>
            <a:rPr lang="ru-RU" sz="1800" b="1" dirty="0" smtClean="0"/>
            <a:t> </a:t>
          </a:r>
          <a:r>
            <a:rPr lang="ru-RU" sz="1800" b="1" dirty="0" err="1" smtClean="0"/>
            <a:t>дії</a:t>
          </a:r>
          <a:r>
            <a:rPr lang="ru-RU" sz="1800" b="1" dirty="0" smtClean="0"/>
            <a:t> при </a:t>
          </a:r>
          <a:r>
            <a:rPr lang="ru-RU" sz="1800" b="1" dirty="0" err="1" smtClean="0"/>
            <a:t>вивченні</a:t>
          </a:r>
          <a:r>
            <a:rPr lang="ru-RU" sz="1800" b="1" dirty="0" smtClean="0"/>
            <a:t> </a:t>
          </a:r>
          <a:r>
            <a:rPr lang="ru-RU" sz="1800" b="1" dirty="0" err="1" smtClean="0"/>
            <a:t>різних</a:t>
          </a:r>
          <a:r>
            <a:rPr lang="ru-RU" sz="1800" b="1" dirty="0" smtClean="0"/>
            <a:t> </a:t>
          </a:r>
          <a:r>
            <a:rPr lang="ru-RU" sz="1800" b="1" dirty="0" err="1" smtClean="0"/>
            <a:t>навчальний</a:t>
          </a:r>
          <a:r>
            <a:rPr lang="ru-RU" sz="1800" b="1" dirty="0" smtClean="0"/>
            <a:t> </a:t>
          </a:r>
          <a:r>
            <a:rPr lang="ru-RU" sz="1800" b="1" dirty="0" err="1" smtClean="0"/>
            <a:t>предметів</a:t>
          </a:r>
          <a:r>
            <a:rPr lang="ru-RU" sz="1800" b="1" dirty="0" smtClean="0"/>
            <a:t>;</a:t>
          </a:r>
          <a:endParaRPr lang="ru-RU" sz="1800" b="1" dirty="0"/>
        </a:p>
      </dgm:t>
    </dgm:pt>
    <dgm:pt modelId="{7316D8C4-78F6-4E0F-92AC-A7473A7FD1BC}" type="parTrans" cxnId="{58203975-E05B-47C5-A863-FD5BFAB4FB0E}">
      <dgm:prSet/>
      <dgm:spPr/>
      <dgm:t>
        <a:bodyPr/>
        <a:lstStyle/>
        <a:p>
          <a:endParaRPr lang="ru-RU" sz="1800" b="1"/>
        </a:p>
      </dgm:t>
    </dgm:pt>
    <dgm:pt modelId="{A522EBC8-0D10-4342-ABC6-3AE7D68CF06A}" type="sibTrans" cxnId="{58203975-E05B-47C5-A863-FD5BFAB4FB0E}">
      <dgm:prSet/>
      <dgm:spPr/>
      <dgm:t>
        <a:bodyPr/>
        <a:lstStyle/>
        <a:p>
          <a:endParaRPr lang="ru-RU" sz="1800" b="1"/>
        </a:p>
      </dgm:t>
    </dgm:pt>
    <dgm:pt modelId="{B45BCD03-85CA-4EB2-849E-3A517033031E}">
      <dgm:prSet phldrT="[Текст]" phldr="1" custT="1"/>
      <dgm:spPr/>
      <dgm:t>
        <a:bodyPr/>
        <a:lstStyle/>
        <a:p>
          <a:endParaRPr lang="ru-RU" sz="1800" b="1" dirty="0"/>
        </a:p>
      </dgm:t>
    </dgm:pt>
    <dgm:pt modelId="{48119BF9-E16C-487C-A064-773CF856C9CC}" type="parTrans" cxnId="{41A4AFF6-52E3-465E-9133-D487DFCD490D}">
      <dgm:prSet/>
      <dgm:spPr/>
      <dgm:t>
        <a:bodyPr/>
        <a:lstStyle/>
        <a:p>
          <a:endParaRPr lang="ru-RU" sz="1800" b="1"/>
        </a:p>
      </dgm:t>
    </dgm:pt>
    <dgm:pt modelId="{A2C34721-A403-4EBC-B41F-22D825A779DA}" type="sibTrans" cxnId="{41A4AFF6-52E3-465E-9133-D487DFCD490D}">
      <dgm:prSet/>
      <dgm:spPr/>
      <dgm:t>
        <a:bodyPr/>
        <a:lstStyle/>
        <a:p>
          <a:endParaRPr lang="ru-RU" sz="1800" b="1"/>
        </a:p>
      </dgm:t>
    </dgm:pt>
    <dgm:pt modelId="{81791E71-9010-4002-BD24-FCEF98B34DA1}">
      <dgm:prSet phldrT="[Текст]" custT="1"/>
      <dgm:spPr/>
      <dgm:t>
        <a:bodyPr/>
        <a:lstStyle/>
        <a:p>
          <a:r>
            <a:rPr lang="ru-RU" sz="1800" b="1" dirty="0" err="1" smtClean="0"/>
            <a:t>опираючись</a:t>
          </a:r>
          <a:r>
            <a:rPr lang="ru-RU" sz="1800" b="1" dirty="0" smtClean="0"/>
            <a:t> на</a:t>
          </a:r>
          <a:r>
            <a:rPr lang="en-US" sz="1800" b="1" dirty="0" smtClean="0"/>
            <a:t> </a:t>
          </a:r>
          <a:r>
            <a:rPr lang="ru-RU" sz="1800" b="1" dirty="0" err="1" smtClean="0"/>
            <a:t>наявний</a:t>
          </a:r>
          <a:r>
            <a:rPr lang="ru-RU" sz="1800" b="1" dirty="0" smtClean="0"/>
            <a:t> </a:t>
          </a:r>
          <a:r>
            <a:rPr lang="ru-RU" sz="1800" b="1" dirty="0" err="1" smtClean="0"/>
            <a:t>досвід</a:t>
          </a:r>
          <a:r>
            <a:rPr lang="ru-RU" sz="1800" b="1" dirty="0" smtClean="0"/>
            <a:t>,</a:t>
          </a:r>
          <a:r>
            <a:rPr lang="en-US" sz="1800" b="1" dirty="0" smtClean="0"/>
            <a:t> </a:t>
          </a:r>
          <a:r>
            <a:rPr lang="ru-RU" sz="1800" b="1" dirty="0" err="1" smtClean="0"/>
            <a:t>формувати</a:t>
          </a:r>
          <a:r>
            <a:rPr lang="en-US" sz="1800" b="1" dirty="0" smtClean="0"/>
            <a:t> </a:t>
          </a:r>
          <a:r>
            <a:rPr lang="ru-RU" sz="1800" b="1" dirty="0" err="1" smtClean="0"/>
            <a:t>розуміння</a:t>
          </a:r>
          <a:r>
            <a:rPr lang="en-US" sz="1800" b="1" dirty="0" smtClean="0"/>
            <a:t> </a:t>
          </a:r>
          <a:r>
            <a:rPr lang="ru-RU" sz="1800" b="1" dirty="0" smtClean="0"/>
            <a:t>способу (алгоритму) </a:t>
          </a:r>
          <a:r>
            <a:rPr lang="ru-RU" sz="1800" b="1" dirty="0" err="1" smtClean="0"/>
            <a:t>виконання</a:t>
          </a:r>
          <a:r>
            <a:rPr lang="ru-RU" sz="1800" b="1" dirty="0" smtClean="0"/>
            <a:t> </a:t>
          </a:r>
          <a:r>
            <a:rPr lang="ru-RU" sz="1800" b="1" dirty="0" err="1" smtClean="0"/>
            <a:t>відповідної</a:t>
          </a:r>
          <a:r>
            <a:rPr lang="ru-RU" sz="1800" b="1" dirty="0" smtClean="0"/>
            <a:t> </a:t>
          </a:r>
          <a:r>
            <a:rPr lang="ru-RU" sz="1800" b="1" dirty="0" err="1" smtClean="0"/>
            <a:t>дії</a:t>
          </a:r>
          <a:r>
            <a:rPr lang="ru-RU" sz="1800" b="1" dirty="0" smtClean="0"/>
            <a:t> </a:t>
          </a:r>
          <a:r>
            <a:rPr lang="ru-RU" sz="1800" b="1" dirty="0" err="1" smtClean="0"/>
            <a:t>або</a:t>
          </a:r>
          <a:r>
            <a:rPr lang="ru-RU" sz="1800" b="1" dirty="0" smtClean="0"/>
            <a:t> </a:t>
          </a:r>
          <a:r>
            <a:rPr lang="ru-RU" sz="1800" b="1" dirty="0" err="1" smtClean="0"/>
            <a:t>структури</a:t>
          </a:r>
          <a:r>
            <a:rPr lang="ru-RU" sz="1800" b="1" dirty="0" smtClean="0"/>
            <a:t> </a:t>
          </a:r>
          <a:r>
            <a:rPr lang="ru-RU" sz="1800" b="1" dirty="0" err="1" smtClean="0"/>
            <a:t>навчальної</a:t>
          </a:r>
          <a:r>
            <a:rPr lang="ru-RU" sz="1800" b="1" dirty="0" smtClean="0"/>
            <a:t> </a:t>
          </a:r>
          <a:r>
            <a:rPr lang="ru-RU" sz="1800" b="1" dirty="0" err="1" smtClean="0"/>
            <a:t>діяльності</a:t>
          </a:r>
          <a:r>
            <a:rPr lang="ru-RU" sz="1800" b="1" dirty="0" smtClean="0"/>
            <a:t> в </a:t>
          </a:r>
          <a:r>
            <a:rPr lang="ru-RU" sz="1800" b="1" dirty="0" err="1" smtClean="0"/>
            <a:t>цілому</a:t>
          </a:r>
          <a:r>
            <a:rPr lang="ru-RU" sz="1800" b="1" dirty="0" smtClean="0"/>
            <a:t>;</a:t>
          </a:r>
          <a:endParaRPr lang="ru-RU" sz="1800" b="1" dirty="0"/>
        </a:p>
      </dgm:t>
    </dgm:pt>
    <dgm:pt modelId="{FCCDAC1B-B8B6-45B5-A6E3-1518561152F4}" type="parTrans" cxnId="{E9F377B8-571A-4EFD-B171-F3E7800F826F}">
      <dgm:prSet/>
      <dgm:spPr/>
      <dgm:t>
        <a:bodyPr/>
        <a:lstStyle/>
        <a:p>
          <a:endParaRPr lang="ru-RU" sz="1800" b="1"/>
        </a:p>
      </dgm:t>
    </dgm:pt>
    <dgm:pt modelId="{6168618D-B31E-4F5D-ADA6-031D27E5A9F4}" type="sibTrans" cxnId="{E9F377B8-571A-4EFD-B171-F3E7800F826F}">
      <dgm:prSet/>
      <dgm:spPr/>
      <dgm:t>
        <a:bodyPr/>
        <a:lstStyle/>
        <a:p>
          <a:endParaRPr lang="ru-RU" sz="1800" b="1"/>
        </a:p>
      </dgm:t>
    </dgm:pt>
    <dgm:pt modelId="{73C7C8E9-11B6-41DD-91FF-1E16AEB80D46}">
      <dgm:prSet phldrT="[Текст]" phldr="1" custT="1"/>
      <dgm:spPr/>
      <dgm:t>
        <a:bodyPr/>
        <a:lstStyle/>
        <a:p>
          <a:endParaRPr lang="ru-RU" sz="1800" b="1" dirty="0"/>
        </a:p>
      </dgm:t>
    </dgm:pt>
    <dgm:pt modelId="{62F4FC5B-4D7B-4979-8BD8-2748EF0C1C4F}" type="parTrans" cxnId="{08ED924A-7B4A-49FD-A72C-893F9E396EF1}">
      <dgm:prSet/>
      <dgm:spPr/>
      <dgm:t>
        <a:bodyPr/>
        <a:lstStyle/>
        <a:p>
          <a:endParaRPr lang="ru-RU" sz="1800" b="1"/>
        </a:p>
      </dgm:t>
    </dgm:pt>
    <dgm:pt modelId="{8954B3D1-CB4B-43D4-88E2-97570FD69883}" type="sibTrans" cxnId="{08ED924A-7B4A-49FD-A72C-893F9E396EF1}">
      <dgm:prSet/>
      <dgm:spPr/>
      <dgm:t>
        <a:bodyPr/>
        <a:lstStyle/>
        <a:p>
          <a:endParaRPr lang="ru-RU" sz="1800" b="1"/>
        </a:p>
      </dgm:t>
    </dgm:pt>
    <dgm:pt modelId="{2EE7F45E-3E96-49F5-898B-38764ACC160F}">
      <dgm:prSet phldrT="[Текст]" custT="1"/>
      <dgm:spPr/>
      <dgm:t>
        <a:bodyPr/>
        <a:lstStyle/>
        <a:p>
          <a:r>
            <a:rPr lang="ru-RU" sz="1800" b="1" dirty="0" err="1" smtClean="0"/>
            <a:t>формування</a:t>
          </a:r>
          <a:r>
            <a:rPr lang="en-US" sz="1800" b="1" dirty="0" smtClean="0"/>
            <a:t> </a:t>
          </a:r>
          <a:r>
            <a:rPr lang="ru-RU" sz="1800" b="1" dirty="0" err="1" smtClean="0"/>
            <a:t>навиків</a:t>
          </a:r>
          <a:r>
            <a:rPr lang="en-US" sz="1800" b="1" dirty="0" smtClean="0"/>
            <a:t> </a:t>
          </a:r>
          <a:r>
            <a:rPr lang="ru-RU" sz="1800" b="1" dirty="0" smtClean="0"/>
            <a:t>за </a:t>
          </a:r>
          <a:r>
            <a:rPr lang="ru-RU" sz="1800" b="1" dirty="0" err="1" smtClean="0"/>
            <a:t>допомогою</a:t>
          </a:r>
          <a:r>
            <a:rPr lang="ru-RU" sz="1800" b="1" dirty="0" smtClean="0"/>
            <a:t> </a:t>
          </a:r>
          <a:r>
            <a:rPr lang="ru-RU" sz="1800" b="1" dirty="0" err="1" smtClean="0"/>
            <a:t>включення</a:t>
          </a:r>
          <a:r>
            <a:rPr lang="ru-RU" sz="1800" b="1" dirty="0" smtClean="0"/>
            <a:t> в практику </a:t>
          </a:r>
          <a:r>
            <a:rPr lang="ru-RU" sz="1800" b="1" dirty="0" err="1" smtClean="0"/>
            <a:t>навчання</a:t>
          </a:r>
          <a:r>
            <a:rPr lang="ru-RU" sz="1800" b="1" dirty="0" smtClean="0"/>
            <a:t> на предметному </a:t>
          </a:r>
          <a:r>
            <a:rPr lang="ru-RU" sz="1800" b="1" dirty="0" err="1" smtClean="0"/>
            <a:t>змісті</a:t>
          </a:r>
          <a:r>
            <a:rPr lang="ru-RU" sz="1800" b="1" dirty="0" smtClean="0"/>
            <a:t> </a:t>
          </a:r>
          <a:r>
            <a:rPr lang="ru-RU" sz="1800" b="1" dirty="0" err="1" smtClean="0"/>
            <a:t>різних</a:t>
          </a:r>
          <a:r>
            <a:rPr lang="ru-RU" sz="1800" b="1" dirty="0" smtClean="0"/>
            <a:t> </a:t>
          </a:r>
          <a:r>
            <a:rPr lang="ru-RU" sz="1800" b="1" dirty="0" err="1" smtClean="0"/>
            <a:t>навчальний</a:t>
          </a:r>
          <a:r>
            <a:rPr lang="ru-RU" sz="1800" b="1" dirty="0" smtClean="0"/>
            <a:t> </a:t>
          </a:r>
          <a:r>
            <a:rPr lang="ru-RU" sz="1800" b="1" dirty="0" err="1" smtClean="0"/>
            <a:t>дисциплін</a:t>
          </a:r>
          <a:r>
            <a:rPr lang="ru-RU" sz="1800" b="1" dirty="0" smtClean="0"/>
            <a:t>;</a:t>
          </a:r>
          <a:r>
            <a:rPr lang="en-US" sz="1800" b="1" dirty="0" smtClean="0"/>
            <a:t> </a:t>
          </a:r>
          <a:endParaRPr lang="ru-RU" sz="1800" b="1" dirty="0"/>
        </a:p>
      </dgm:t>
    </dgm:pt>
    <dgm:pt modelId="{705C5DDC-7C94-4791-9C8C-6793BB81D0BA}" type="parTrans" cxnId="{331AA7C6-BA61-43AE-AD63-0C24C48774C7}">
      <dgm:prSet/>
      <dgm:spPr/>
      <dgm:t>
        <a:bodyPr/>
        <a:lstStyle/>
        <a:p>
          <a:endParaRPr lang="ru-RU" sz="1800" b="1"/>
        </a:p>
      </dgm:t>
    </dgm:pt>
    <dgm:pt modelId="{31F4E591-7CB0-4148-B6D9-F75F4CE66749}" type="sibTrans" cxnId="{331AA7C6-BA61-43AE-AD63-0C24C48774C7}">
      <dgm:prSet/>
      <dgm:spPr/>
      <dgm:t>
        <a:bodyPr/>
        <a:lstStyle/>
        <a:p>
          <a:endParaRPr lang="ru-RU" sz="1800" b="1"/>
        </a:p>
      </dgm:t>
    </dgm:pt>
    <dgm:pt modelId="{58228B68-E96F-41E1-B372-1001C3351E02}">
      <dgm:prSet custT="1"/>
      <dgm:spPr/>
      <dgm:t>
        <a:bodyPr/>
        <a:lstStyle/>
        <a:p>
          <a:endParaRPr lang="ru-RU" sz="1800" b="1"/>
        </a:p>
      </dgm:t>
    </dgm:pt>
    <dgm:pt modelId="{4690D862-27E3-4CEE-9E72-BABBAFE072DB}" type="parTrans" cxnId="{36FBFFC6-7CC2-44A0-86A9-6D4F83B87ACC}">
      <dgm:prSet/>
      <dgm:spPr/>
      <dgm:t>
        <a:bodyPr/>
        <a:lstStyle/>
        <a:p>
          <a:endParaRPr lang="ru-RU" sz="1800" b="1"/>
        </a:p>
      </dgm:t>
    </dgm:pt>
    <dgm:pt modelId="{A04DD988-E584-4BDE-8A90-C7B91952037D}" type="sibTrans" cxnId="{36FBFFC6-7CC2-44A0-86A9-6D4F83B87ACC}">
      <dgm:prSet/>
      <dgm:spPr/>
      <dgm:t>
        <a:bodyPr/>
        <a:lstStyle/>
        <a:p>
          <a:endParaRPr lang="ru-RU" sz="1800" b="1"/>
        </a:p>
      </dgm:t>
    </dgm:pt>
    <dgm:pt modelId="{E5061ADD-BBC6-478D-B506-6F2A1BAA30D1}">
      <dgm:prSet custT="1"/>
      <dgm:spPr/>
      <dgm:t>
        <a:bodyPr/>
        <a:lstStyle/>
        <a:p>
          <a:r>
            <a:rPr lang="ru-RU" sz="1800" b="1" dirty="0" smtClean="0"/>
            <a:t>контроль (самоконтроль) </a:t>
          </a:r>
          <a:r>
            <a:rPr lang="ru-RU" sz="1800" b="1" dirty="0" err="1" smtClean="0"/>
            <a:t>рівня</a:t>
          </a:r>
          <a:r>
            <a:rPr lang="ru-RU" sz="1800" b="1" dirty="0" smtClean="0"/>
            <a:t> </a:t>
          </a:r>
          <a:r>
            <a:rPr lang="ru-RU" sz="1800" b="1" dirty="0" err="1" smtClean="0"/>
            <a:t>сформованості</a:t>
          </a:r>
          <a:r>
            <a:rPr lang="ru-RU" sz="1800" b="1" dirty="0" smtClean="0"/>
            <a:t> </a:t>
          </a:r>
          <a:r>
            <a:rPr lang="ru-RU" sz="1800" b="1" dirty="0" err="1" smtClean="0"/>
            <a:t>даного</a:t>
          </a:r>
          <a:r>
            <a:rPr lang="en-US" sz="1800" b="1" dirty="0" smtClean="0"/>
            <a:t> </a:t>
          </a:r>
          <a:r>
            <a:rPr lang="ru-RU" sz="1800" b="1" dirty="0" err="1" smtClean="0"/>
            <a:t>вміння</a:t>
          </a:r>
          <a:r>
            <a:rPr lang="ru-RU" sz="1800" b="1" dirty="0" smtClean="0"/>
            <a:t> та при </a:t>
          </a:r>
          <a:r>
            <a:rPr lang="ru-RU" sz="1800" b="1" dirty="0" err="1" smtClean="0"/>
            <a:t>необхідності</a:t>
          </a:r>
          <a:r>
            <a:rPr lang="ru-RU" sz="1800" b="1" dirty="0" smtClean="0"/>
            <a:t> - </a:t>
          </a:r>
          <a:r>
            <a:rPr lang="ru-RU" sz="1800" b="1" dirty="0" err="1" smtClean="0"/>
            <a:t>корекція</a:t>
          </a:r>
          <a:r>
            <a:rPr lang="ru-RU" sz="1800" b="1" dirty="0" smtClean="0"/>
            <a:t>.</a:t>
          </a:r>
          <a:r>
            <a:rPr lang="en-US" sz="1800" b="1" dirty="0" smtClean="0"/>
            <a:t> </a:t>
          </a:r>
          <a:endParaRPr lang="ru-RU" sz="1800" b="1" dirty="0"/>
        </a:p>
      </dgm:t>
    </dgm:pt>
    <dgm:pt modelId="{4868BBF3-22D0-49DA-BF7B-F9877A357837}" type="parTrans" cxnId="{BE55D7D6-6F7A-4209-8FF1-1A8B74B9468E}">
      <dgm:prSet/>
      <dgm:spPr/>
      <dgm:t>
        <a:bodyPr/>
        <a:lstStyle/>
        <a:p>
          <a:endParaRPr lang="ru-RU" sz="1800" b="1"/>
        </a:p>
      </dgm:t>
    </dgm:pt>
    <dgm:pt modelId="{09830826-9F6B-489B-ADDC-E5A6CAD1AA1D}" type="sibTrans" cxnId="{BE55D7D6-6F7A-4209-8FF1-1A8B74B9468E}">
      <dgm:prSet/>
      <dgm:spPr/>
      <dgm:t>
        <a:bodyPr/>
        <a:lstStyle/>
        <a:p>
          <a:endParaRPr lang="ru-RU" sz="1800" b="1"/>
        </a:p>
      </dgm:t>
    </dgm:pt>
    <dgm:pt modelId="{4D2447EF-944A-4987-9F7D-EA91C4750F4D}" type="pres">
      <dgm:prSet presAssocID="{32DAC721-9EC8-49C4-B30C-19CEF0ED306F}" presName="linearFlow" presStyleCnt="0">
        <dgm:presLayoutVars>
          <dgm:dir/>
          <dgm:animLvl val="lvl"/>
          <dgm:resizeHandles val="exact"/>
        </dgm:presLayoutVars>
      </dgm:prSet>
      <dgm:spPr/>
    </dgm:pt>
    <dgm:pt modelId="{CFF517BA-C0F9-4602-9E93-97A1E8D8D576}" type="pres">
      <dgm:prSet presAssocID="{6AB05F61-9DC7-4ACA-B291-E4FA076123C6}" presName="composite" presStyleCnt="0"/>
      <dgm:spPr/>
    </dgm:pt>
    <dgm:pt modelId="{FE17E89C-A022-49AB-AFEC-C51E1354A550}" type="pres">
      <dgm:prSet presAssocID="{6AB05F61-9DC7-4ACA-B291-E4FA076123C6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9D014669-AEB0-46DD-9FA2-8F9A6577F4A5}" type="pres">
      <dgm:prSet presAssocID="{6AB05F61-9DC7-4ACA-B291-E4FA076123C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A662C-6D11-4DE2-94C6-5C38EA5D18D0}" type="pres">
      <dgm:prSet presAssocID="{8A7EA8A1-F58F-4C17-8A42-894E29F4F4BE}" presName="sp" presStyleCnt="0"/>
      <dgm:spPr/>
    </dgm:pt>
    <dgm:pt modelId="{D71C17BC-8813-4A0B-B62E-D6594068F250}" type="pres">
      <dgm:prSet presAssocID="{B45BCD03-85CA-4EB2-849E-3A517033031E}" presName="composite" presStyleCnt="0"/>
      <dgm:spPr/>
    </dgm:pt>
    <dgm:pt modelId="{2143E22C-9932-4255-BAA7-E9DD1A8EF001}" type="pres">
      <dgm:prSet presAssocID="{B45BCD03-85CA-4EB2-849E-3A517033031E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05D1029B-1936-40C5-BF09-C5358694F725}" type="pres">
      <dgm:prSet presAssocID="{B45BCD03-85CA-4EB2-849E-3A517033031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4854D-37E2-4A10-98A7-F5D02B100F04}" type="pres">
      <dgm:prSet presAssocID="{A2C34721-A403-4EBC-B41F-22D825A779DA}" presName="sp" presStyleCnt="0"/>
      <dgm:spPr/>
    </dgm:pt>
    <dgm:pt modelId="{272FC54D-DB3D-40BB-9BBE-5B47812B0B3B}" type="pres">
      <dgm:prSet presAssocID="{73C7C8E9-11B6-41DD-91FF-1E16AEB80D46}" presName="composite" presStyleCnt="0"/>
      <dgm:spPr/>
    </dgm:pt>
    <dgm:pt modelId="{F892A150-69D6-43FB-8D6F-502310000F83}" type="pres">
      <dgm:prSet presAssocID="{73C7C8E9-11B6-41DD-91FF-1E16AEB80D46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E9E33600-2CE5-4BFE-AE54-865D6ADAEF65}" type="pres">
      <dgm:prSet presAssocID="{73C7C8E9-11B6-41DD-91FF-1E16AEB80D4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CE893-01AB-4695-A3C4-9D62024E4750}" type="pres">
      <dgm:prSet presAssocID="{8954B3D1-CB4B-43D4-88E2-97570FD69883}" presName="sp" presStyleCnt="0"/>
      <dgm:spPr/>
    </dgm:pt>
    <dgm:pt modelId="{5E0397B4-B5CA-41DD-9D11-8A279DDBD688}" type="pres">
      <dgm:prSet presAssocID="{58228B68-E96F-41E1-B372-1001C3351E02}" presName="composite" presStyleCnt="0"/>
      <dgm:spPr/>
    </dgm:pt>
    <dgm:pt modelId="{0F1A0564-BFA2-48FD-8512-C75B8FCC7557}" type="pres">
      <dgm:prSet presAssocID="{58228B68-E96F-41E1-B372-1001C3351E02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D2E965A6-DBAD-45F8-928A-FBAEA574B71B}" type="pres">
      <dgm:prSet presAssocID="{58228B68-E96F-41E1-B372-1001C3351E02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41A4AFF6-52E3-465E-9133-D487DFCD490D}" srcId="{32DAC721-9EC8-49C4-B30C-19CEF0ED306F}" destId="{B45BCD03-85CA-4EB2-849E-3A517033031E}" srcOrd="1" destOrd="0" parTransId="{48119BF9-E16C-487C-A064-773CF856C9CC}" sibTransId="{A2C34721-A403-4EBC-B41F-22D825A779DA}"/>
    <dgm:cxn modelId="{DCE9A0BA-25FC-4D31-84B0-30BEC2E088DF}" type="presOf" srcId="{F2904072-2FD9-43C3-AD56-5356E1602369}" destId="{9D014669-AEB0-46DD-9FA2-8F9A6577F4A5}" srcOrd="0" destOrd="0" presId="urn:microsoft.com/office/officeart/2005/8/layout/chevron2"/>
    <dgm:cxn modelId="{E9F377B8-571A-4EFD-B171-F3E7800F826F}" srcId="{B45BCD03-85CA-4EB2-849E-3A517033031E}" destId="{81791E71-9010-4002-BD24-FCEF98B34DA1}" srcOrd="0" destOrd="0" parTransId="{FCCDAC1B-B8B6-45B5-A6E3-1518561152F4}" sibTransId="{6168618D-B31E-4F5D-ADA6-031D27E5A9F4}"/>
    <dgm:cxn modelId="{8D73195C-2CBF-4519-B2B4-132C3A5F8AF6}" type="presOf" srcId="{81791E71-9010-4002-BD24-FCEF98B34DA1}" destId="{05D1029B-1936-40C5-BF09-C5358694F725}" srcOrd="0" destOrd="0" presId="urn:microsoft.com/office/officeart/2005/8/layout/chevron2"/>
    <dgm:cxn modelId="{7421EB4F-29D9-4F1C-A775-05E2020F4DD4}" type="presOf" srcId="{E5061ADD-BBC6-478D-B506-6F2A1BAA30D1}" destId="{D2E965A6-DBAD-45F8-928A-FBAEA574B71B}" srcOrd="0" destOrd="0" presId="urn:microsoft.com/office/officeart/2005/8/layout/chevron2"/>
    <dgm:cxn modelId="{BE55D7D6-6F7A-4209-8FF1-1A8B74B9468E}" srcId="{58228B68-E96F-41E1-B372-1001C3351E02}" destId="{E5061ADD-BBC6-478D-B506-6F2A1BAA30D1}" srcOrd="0" destOrd="0" parTransId="{4868BBF3-22D0-49DA-BF7B-F9877A357837}" sibTransId="{09830826-9F6B-489B-ADDC-E5A6CAD1AA1D}"/>
    <dgm:cxn modelId="{63A2ABDD-C7EB-472F-BE38-125CE7705496}" type="presOf" srcId="{32DAC721-9EC8-49C4-B30C-19CEF0ED306F}" destId="{4D2447EF-944A-4987-9F7D-EA91C4750F4D}" srcOrd="0" destOrd="0" presId="urn:microsoft.com/office/officeart/2005/8/layout/chevron2"/>
    <dgm:cxn modelId="{1FF5635F-9D5C-439B-BFA1-1B05151FADEB}" type="presOf" srcId="{58228B68-E96F-41E1-B372-1001C3351E02}" destId="{0F1A0564-BFA2-48FD-8512-C75B8FCC7557}" srcOrd="0" destOrd="0" presId="urn:microsoft.com/office/officeart/2005/8/layout/chevron2"/>
    <dgm:cxn modelId="{2C44F0FD-BDA4-4D99-B1D4-928B318BD599}" type="presOf" srcId="{2EE7F45E-3E96-49F5-898B-38764ACC160F}" destId="{E9E33600-2CE5-4BFE-AE54-865D6ADAEF65}" srcOrd="0" destOrd="0" presId="urn:microsoft.com/office/officeart/2005/8/layout/chevron2"/>
    <dgm:cxn modelId="{36FBFFC6-7CC2-44A0-86A9-6D4F83B87ACC}" srcId="{32DAC721-9EC8-49C4-B30C-19CEF0ED306F}" destId="{58228B68-E96F-41E1-B372-1001C3351E02}" srcOrd="3" destOrd="0" parTransId="{4690D862-27E3-4CEE-9E72-BABBAFE072DB}" sibTransId="{A04DD988-E584-4BDE-8A90-C7B91952037D}"/>
    <dgm:cxn modelId="{1FE637AD-FB51-42DA-B88C-5E6EBA977329}" type="presOf" srcId="{6AB05F61-9DC7-4ACA-B291-E4FA076123C6}" destId="{FE17E89C-A022-49AB-AFEC-C51E1354A550}" srcOrd="0" destOrd="0" presId="urn:microsoft.com/office/officeart/2005/8/layout/chevron2"/>
    <dgm:cxn modelId="{BD6EF708-B1EF-44BF-98A9-8A070A8582B1}" srcId="{32DAC721-9EC8-49C4-B30C-19CEF0ED306F}" destId="{6AB05F61-9DC7-4ACA-B291-E4FA076123C6}" srcOrd="0" destOrd="0" parTransId="{295C5520-B03A-4CAE-A50C-C1D26C384DDF}" sibTransId="{8A7EA8A1-F58F-4C17-8A42-894E29F4F4BE}"/>
    <dgm:cxn modelId="{6CFB3E14-8BE4-433A-9AB9-AFCE76E3446D}" type="presOf" srcId="{73C7C8E9-11B6-41DD-91FF-1E16AEB80D46}" destId="{F892A150-69D6-43FB-8D6F-502310000F83}" srcOrd="0" destOrd="0" presId="urn:microsoft.com/office/officeart/2005/8/layout/chevron2"/>
    <dgm:cxn modelId="{760E14D6-AD20-4DE2-9D86-29BB0E5252D5}" type="presOf" srcId="{B45BCD03-85CA-4EB2-849E-3A517033031E}" destId="{2143E22C-9932-4255-BAA7-E9DD1A8EF001}" srcOrd="0" destOrd="0" presId="urn:microsoft.com/office/officeart/2005/8/layout/chevron2"/>
    <dgm:cxn modelId="{08ED924A-7B4A-49FD-A72C-893F9E396EF1}" srcId="{32DAC721-9EC8-49C4-B30C-19CEF0ED306F}" destId="{73C7C8E9-11B6-41DD-91FF-1E16AEB80D46}" srcOrd="2" destOrd="0" parTransId="{62F4FC5B-4D7B-4979-8BD8-2748EF0C1C4F}" sibTransId="{8954B3D1-CB4B-43D4-88E2-97570FD69883}"/>
    <dgm:cxn modelId="{58203975-E05B-47C5-A863-FD5BFAB4FB0E}" srcId="{6AB05F61-9DC7-4ACA-B291-E4FA076123C6}" destId="{F2904072-2FD9-43C3-AD56-5356E1602369}" srcOrd="0" destOrd="0" parTransId="{7316D8C4-78F6-4E0F-92AC-A7473A7FD1BC}" sibTransId="{A522EBC8-0D10-4342-ABC6-3AE7D68CF06A}"/>
    <dgm:cxn modelId="{331AA7C6-BA61-43AE-AD63-0C24C48774C7}" srcId="{73C7C8E9-11B6-41DD-91FF-1E16AEB80D46}" destId="{2EE7F45E-3E96-49F5-898B-38764ACC160F}" srcOrd="0" destOrd="0" parTransId="{705C5DDC-7C94-4791-9C8C-6793BB81D0BA}" sibTransId="{31F4E591-7CB0-4148-B6D9-F75F4CE66749}"/>
    <dgm:cxn modelId="{998B8BD8-4FCD-4AF0-A50B-55F70004957D}" type="presParOf" srcId="{4D2447EF-944A-4987-9F7D-EA91C4750F4D}" destId="{CFF517BA-C0F9-4602-9E93-97A1E8D8D576}" srcOrd="0" destOrd="0" presId="urn:microsoft.com/office/officeart/2005/8/layout/chevron2"/>
    <dgm:cxn modelId="{8AA206ED-11DE-4A9B-AA43-DF31E581A028}" type="presParOf" srcId="{CFF517BA-C0F9-4602-9E93-97A1E8D8D576}" destId="{FE17E89C-A022-49AB-AFEC-C51E1354A550}" srcOrd="0" destOrd="0" presId="urn:microsoft.com/office/officeart/2005/8/layout/chevron2"/>
    <dgm:cxn modelId="{21E53A39-009C-422F-927B-B8F7BF10405B}" type="presParOf" srcId="{CFF517BA-C0F9-4602-9E93-97A1E8D8D576}" destId="{9D014669-AEB0-46DD-9FA2-8F9A6577F4A5}" srcOrd="1" destOrd="0" presId="urn:microsoft.com/office/officeart/2005/8/layout/chevron2"/>
    <dgm:cxn modelId="{06ACC91F-C046-4943-9ED5-0CD103E54B9E}" type="presParOf" srcId="{4D2447EF-944A-4987-9F7D-EA91C4750F4D}" destId="{545A662C-6D11-4DE2-94C6-5C38EA5D18D0}" srcOrd="1" destOrd="0" presId="urn:microsoft.com/office/officeart/2005/8/layout/chevron2"/>
    <dgm:cxn modelId="{E200A6F8-B486-4B4F-BAF7-AB88B8B04CE0}" type="presParOf" srcId="{4D2447EF-944A-4987-9F7D-EA91C4750F4D}" destId="{D71C17BC-8813-4A0B-B62E-D6594068F250}" srcOrd="2" destOrd="0" presId="urn:microsoft.com/office/officeart/2005/8/layout/chevron2"/>
    <dgm:cxn modelId="{31A46D52-CCF2-4F6F-9300-688696C95E4E}" type="presParOf" srcId="{D71C17BC-8813-4A0B-B62E-D6594068F250}" destId="{2143E22C-9932-4255-BAA7-E9DD1A8EF001}" srcOrd="0" destOrd="0" presId="urn:microsoft.com/office/officeart/2005/8/layout/chevron2"/>
    <dgm:cxn modelId="{1AE1D117-C39E-4A6D-B691-55BDC6549A96}" type="presParOf" srcId="{D71C17BC-8813-4A0B-B62E-D6594068F250}" destId="{05D1029B-1936-40C5-BF09-C5358694F725}" srcOrd="1" destOrd="0" presId="urn:microsoft.com/office/officeart/2005/8/layout/chevron2"/>
    <dgm:cxn modelId="{E00E9EE0-1108-4245-A314-EEA95B9B0D15}" type="presParOf" srcId="{4D2447EF-944A-4987-9F7D-EA91C4750F4D}" destId="{A3A4854D-37E2-4A10-98A7-F5D02B100F04}" srcOrd="3" destOrd="0" presId="urn:microsoft.com/office/officeart/2005/8/layout/chevron2"/>
    <dgm:cxn modelId="{0A541BBE-D177-42D5-90B5-F71CAD246AB0}" type="presParOf" srcId="{4D2447EF-944A-4987-9F7D-EA91C4750F4D}" destId="{272FC54D-DB3D-40BB-9BBE-5B47812B0B3B}" srcOrd="4" destOrd="0" presId="urn:microsoft.com/office/officeart/2005/8/layout/chevron2"/>
    <dgm:cxn modelId="{60F37172-FB20-4FB9-BEAD-7A51642339EA}" type="presParOf" srcId="{272FC54D-DB3D-40BB-9BBE-5B47812B0B3B}" destId="{F892A150-69D6-43FB-8D6F-502310000F83}" srcOrd="0" destOrd="0" presId="urn:microsoft.com/office/officeart/2005/8/layout/chevron2"/>
    <dgm:cxn modelId="{4DDB4263-1EF9-4C43-B4B3-E0C27DFD98F1}" type="presParOf" srcId="{272FC54D-DB3D-40BB-9BBE-5B47812B0B3B}" destId="{E9E33600-2CE5-4BFE-AE54-865D6ADAEF65}" srcOrd="1" destOrd="0" presId="urn:microsoft.com/office/officeart/2005/8/layout/chevron2"/>
    <dgm:cxn modelId="{A3BCA930-C2F2-4D55-84B5-1BCB7DA3DCF0}" type="presParOf" srcId="{4D2447EF-944A-4987-9F7D-EA91C4750F4D}" destId="{F76CE893-01AB-4695-A3C4-9D62024E4750}" srcOrd="5" destOrd="0" presId="urn:microsoft.com/office/officeart/2005/8/layout/chevron2"/>
    <dgm:cxn modelId="{749A5F1D-ADD2-4326-8845-6E4CBA430861}" type="presParOf" srcId="{4D2447EF-944A-4987-9F7D-EA91C4750F4D}" destId="{5E0397B4-B5CA-41DD-9D11-8A279DDBD688}" srcOrd="6" destOrd="0" presId="urn:microsoft.com/office/officeart/2005/8/layout/chevron2"/>
    <dgm:cxn modelId="{7F221283-9E22-404C-8EE7-0AC0A761EEC0}" type="presParOf" srcId="{5E0397B4-B5CA-41DD-9D11-8A279DDBD688}" destId="{0F1A0564-BFA2-48FD-8512-C75B8FCC7557}" srcOrd="0" destOrd="0" presId="urn:microsoft.com/office/officeart/2005/8/layout/chevron2"/>
    <dgm:cxn modelId="{B0C2A00F-B040-4A78-8DCB-6FF449CBA71F}" type="presParOf" srcId="{5E0397B4-B5CA-41DD-9D11-8A279DDBD688}" destId="{D2E965A6-DBAD-45F8-928A-FBAEA574B71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17E89C-A022-49AB-AFEC-C51E1354A550}">
      <dsp:nvSpPr>
        <dsp:cNvPr id="0" name=""/>
        <dsp:cNvSpPr/>
      </dsp:nvSpPr>
      <dsp:spPr>
        <a:xfrm rot="5400000">
          <a:off x="-186217" y="191455"/>
          <a:ext cx="1241451" cy="86901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 rot="5400000">
        <a:off x="-186217" y="191455"/>
        <a:ext cx="1241451" cy="869016"/>
      </dsp:txXfrm>
    </dsp:sp>
    <dsp:sp modelId="{9D014669-AEB0-46DD-9FA2-8F9A6577F4A5}">
      <dsp:nvSpPr>
        <dsp:cNvPr id="0" name=""/>
        <dsp:cNvSpPr/>
      </dsp:nvSpPr>
      <dsp:spPr>
        <a:xfrm rot="5400000">
          <a:off x="3955472" y="-3081217"/>
          <a:ext cx="806943" cy="697985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/>
            <a:t>формування</a:t>
          </a:r>
          <a:r>
            <a:rPr lang="ru-RU" sz="1800" b="1" kern="1200" dirty="0" smtClean="0"/>
            <a:t> </a:t>
          </a:r>
          <a:r>
            <a:rPr lang="ru-RU" sz="1800" b="1" kern="1200" dirty="0" err="1" smtClean="0"/>
            <a:t>мотивації</a:t>
          </a:r>
          <a:r>
            <a:rPr lang="ru-RU" sz="1800" b="1" kern="1200" dirty="0" smtClean="0"/>
            <a:t> та </a:t>
          </a:r>
          <a:r>
            <a:rPr lang="ru-RU" sz="1800" b="1" kern="1200" dirty="0" err="1" smtClean="0"/>
            <a:t>виявлення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первинного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досвіду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виконання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навчальної</a:t>
          </a:r>
          <a:r>
            <a:rPr lang="ru-RU" sz="1800" b="1" kern="1200" dirty="0" smtClean="0"/>
            <a:t> </a:t>
          </a:r>
          <a:r>
            <a:rPr lang="ru-RU" sz="1800" b="1" kern="1200" dirty="0" err="1" smtClean="0"/>
            <a:t>дії</a:t>
          </a:r>
          <a:r>
            <a:rPr lang="ru-RU" sz="1800" b="1" kern="1200" dirty="0" smtClean="0"/>
            <a:t> при </a:t>
          </a:r>
          <a:r>
            <a:rPr lang="ru-RU" sz="1800" b="1" kern="1200" dirty="0" err="1" smtClean="0"/>
            <a:t>вивченні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різних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навчальний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предметів</a:t>
          </a:r>
          <a:r>
            <a:rPr lang="ru-RU" sz="1800" b="1" kern="1200" dirty="0" smtClean="0"/>
            <a:t>;</a:t>
          </a:r>
          <a:endParaRPr lang="ru-RU" sz="1800" b="1" kern="1200" dirty="0"/>
        </a:p>
      </dsp:txBody>
      <dsp:txXfrm rot="5400000">
        <a:off x="3955472" y="-3081217"/>
        <a:ext cx="806943" cy="6979855"/>
      </dsp:txXfrm>
    </dsp:sp>
    <dsp:sp modelId="{2143E22C-9932-4255-BAA7-E9DD1A8EF001}">
      <dsp:nvSpPr>
        <dsp:cNvPr id="0" name=""/>
        <dsp:cNvSpPr/>
      </dsp:nvSpPr>
      <dsp:spPr>
        <a:xfrm rot="5400000">
          <a:off x="-186217" y="1286314"/>
          <a:ext cx="1241451" cy="86901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 rot="5400000">
        <a:off x="-186217" y="1286314"/>
        <a:ext cx="1241451" cy="869016"/>
      </dsp:txXfrm>
    </dsp:sp>
    <dsp:sp modelId="{05D1029B-1936-40C5-BF09-C5358694F725}">
      <dsp:nvSpPr>
        <dsp:cNvPr id="0" name=""/>
        <dsp:cNvSpPr/>
      </dsp:nvSpPr>
      <dsp:spPr>
        <a:xfrm rot="5400000">
          <a:off x="3955472" y="-1986359"/>
          <a:ext cx="806943" cy="697985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/>
            <a:t>опираючись</a:t>
          </a:r>
          <a:r>
            <a:rPr lang="ru-RU" sz="1800" b="1" kern="1200" dirty="0" smtClean="0"/>
            <a:t> на</a:t>
          </a:r>
          <a:r>
            <a:rPr lang="en-US" sz="1800" b="1" kern="1200" dirty="0" smtClean="0"/>
            <a:t> </a:t>
          </a:r>
          <a:r>
            <a:rPr lang="ru-RU" sz="1800" b="1" kern="1200" dirty="0" err="1" smtClean="0"/>
            <a:t>наявний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досвід</a:t>
          </a:r>
          <a:r>
            <a:rPr lang="ru-RU" sz="1800" b="1" kern="1200" dirty="0" smtClean="0"/>
            <a:t>,</a:t>
          </a:r>
          <a:r>
            <a:rPr lang="en-US" sz="1800" b="1" kern="1200" dirty="0" smtClean="0"/>
            <a:t> </a:t>
          </a:r>
          <a:r>
            <a:rPr lang="ru-RU" sz="1800" b="1" kern="1200" dirty="0" err="1" smtClean="0"/>
            <a:t>формувати</a:t>
          </a:r>
          <a:r>
            <a:rPr lang="en-US" sz="1800" b="1" kern="1200" dirty="0" smtClean="0"/>
            <a:t> </a:t>
          </a:r>
          <a:r>
            <a:rPr lang="ru-RU" sz="1800" b="1" kern="1200" dirty="0" err="1" smtClean="0"/>
            <a:t>розуміння</a:t>
          </a:r>
          <a:r>
            <a:rPr lang="en-US" sz="1800" b="1" kern="1200" dirty="0" smtClean="0"/>
            <a:t> </a:t>
          </a:r>
          <a:r>
            <a:rPr lang="ru-RU" sz="1800" b="1" kern="1200" dirty="0" smtClean="0"/>
            <a:t>способу (алгоритму) </a:t>
          </a:r>
          <a:r>
            <a:rPr lang="ru-RU" sz="1800" b="1" kern="1200" dirty="0" err="1" smtClean="0"/>
            <a:t>виконання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відповідної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дії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або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структури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навчальної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діяльності</a:t>
          </a:r>
          <a:r>
            <a:rPr lang="ru-RU" sz="1800" b="1" kern="1200" dirty="0" smtClean="0"/>
            <a:t> в </a:t>
          </a:r>
          <a:r>
            <a:rPr lang="ru-RU" sz="1800" b="1" kern="1200" dirty="0" err="1" smtClean="0"/>
            <a:t>цілому</a:t>
          </a:r>
          <a:r>
            <a:rPr lang="ru-RU" sz="1800" b="1" kern="1200" dirty="0" smtClean="0"/>
            <a:t>;</a:t>
          </a:r>
          <a:endParaRPr lang="ru-RU" sz="1800" b="1" kern="1200" dirty="0"/>
        </a:p>
      </dsp:txBody>
      <dsp:txXfrm rot="5400000">
        <a:off x="3955472" y="-1986359"/>
        <a:ext cx="806943" cy="6979855"/>
      </dsp:txXfrm>
    </dsp:sp>
    <dsp:sp modelId="{F892A150-69D6-43FB-8D6F-502310000F83}">
      <dsp:nvSpPr>
        <dsp:cNvPr id="0" name=""/>
        <dsp:cNvSpPr/>
      </dsp:nvSpPr>
      <dsp:spPr>
        <a:xfrm rot="5400000">
          <a:off x="-186217" y="2381173"/>
          <a:ext cx="1241451" cy="86901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 rot="5400000">
        <a:off x="-186217" y="2381173"/>
        <a:ext cx="1241451" cy="869016"/>
      </dsp:txXfrm>
    </dsp:sp>
    <dsp:sp modelId="{E9E33600-2CE5-4BFE-AE54-865D6ADAEF65}">
      <dsp:nvSpPr>
        <dsp:cNvPr id="0" name=""/>
        <dsp:cNvSpPr/>
      </dsp:nvSpPr>
      <dsp:spPr>
        <a:xfrm rot="5400000">
          <a:off x="3955472" y="-891500"/>
          <a:ext cx="806943" cy="697985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/>
            <a:t>формування</a:t>
          </a:r>
          <a:r>
            <a:rPr lang="en-US" sz="1800" b="1" kern="1200" dirty="0" smtClean="0"/>
            <a:t> </a:t>
          </a:r>
          <a:r>
            <a:rPr lang="ru-RU" sz="1800" b="1" kern="1200" dirty="0" err="1" smtClean="0"/>
            <a:t>навиків</a:t>
          </a:r>
          <a:r>
            <a:rPr lang="en-US" sz="1800" b="1" kern="1200" dirty="0" smtClean="0"/>
            <a:t> </a:t>
          </a:r>
          <a:r>
            <a:rPr lang="ru-RU" sz="1800" b="1" kern="1200" dirty="0" smtClean="0"/>
            <a:t>за </a:t>
          </a:r>
          <a:r>
            <a:rPr lang="ru-RU" sz="1800" b="1" kern="1200" dirty="0" err="1" smtClean="0"/>
            <a:t>допомогою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включення</a:t>
          </a:r>
          <a:r>
            <a:rPr lang="ru-RU" sz="1800" b="1" kern="1200" dirty="0" smtClean="0"/>
            <a:t> в практику </a:t>
          </a:r>
          <a:r>
            <a:rPr lang="ru-RU" sz="1800" b="1" kern="1200" dirty="0" err="1" smtClean="0"/>
            <a:t>навчання</a:t>
          </a:r>
          <a:r>
            <a:rPr lang="ru-RU" sz="1800" b="1" kern="1200" dirty="0" smtClean="0"/>
            <a:t> на предметному </a:t>
          </a:r>
          <a:r>
            <a:rPr lang="ru-RU" sz="1800" b="1" kern="1200" dirty="0" err="1" smtClean="0"/>
            <a:t>змісті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різних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навчальний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дисциплін</a:t>
          </a:r>
          <a:r>
            <a:rPr lang="ru-RU" sz="1800" b="1" kern="1200" dirty="0" smtClean="0"/>
            <a:t>;</a:t>
          </a:r>
          <a:r>
            <a:rPr lang="en-US" sz="1800" b="1" kern="1200" dirty="0" smtClean="0"/>
            <a:t> </a:t>
          </a:r>
          <a:endParaRPr lang="ru-RU" sz="1800" b="1" kern="1200" dirty="0"/>
        </a:p>
      </dsp:txBody>
      <dsp:txXfrm rot="5400000">
        <a:off x="3955472" y="-891500"/>
        <a:ext cx="806943" cy="6979855"/>
      </dsp:txXfrm>
    </dsp:sp>
    <dsp:sp modelId="{0F1A0564-BFA2-48FD-8512-C75B8FCC7557}">
      <dsp:nvSpPr>
        <dsp:cNvPr id="0" name=""/>
        <dsp:cNvSpPr/>
      </dsp:nvSpPr>
      <dsp:spPr>
        <a:xfrm rot="5400000">
          <a:off x="-186217" y="3476031"/>
          <a:ext cx="1241451" cy="86901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/>
        </a:p>
      </dsp:txBody>
      <dsp:txXfrm rot="5400000">
        <a:off x="-186217" y="3476031"/>
        <a:ext cx="1241451" cy="869016"/>
      </dsp:txXfrm>
    </dsp:sp>
    <dsp:sp modelId="{D2E965A6-DBAD-45F8-928A-FBAEA574B71B}">
      <dsp:nvSpPr>
        <dsp:cNvPr id="0" name=""/>
        <dsp:cNvSpPr/>
      </dsp:nvSpPr>
      <dsp:spPr>
        <a:xfrm rot="5400000">
          <a:off x="3955472" y="203357"/>
          <a:ext cx="806943" cy="697985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контроль (самоконтроль) </a:t>
          </a:r>
          <a:r>
            <a:rPr lang="ru-RU" sz="1800" b="1" kern="1200" dirty="0" err="1" smtClean="0"/>
            <a:t>рівня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сформованості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даного</a:t>
          </a:r>
          <a:r>
            <a:rPr lang="en-US" sz="1800" b="1" kern="1200" dirty="0" smtClean="0"/>
            <a:t> </a:t>
          </a:r>
          <a:r>
            <a:rPr lang="ru-RU" sz="1800" b="1" kern="1200" dirty="0" err="1" smtClean="0"/>
            <a:t>вміння</a:t>
          </a:r>
          <a:r>
            <a:rPr lang="ru-RU" sz="1800" b="1" kern="1200" dirty="0" smtClean="0"/>
            <a:t> та при </a:t>
          </a:r>
          <a:r>
            <a:rPr lang="ru-RU" sz="1800" b="1" kern="1200" dirty="0" err="1" smtClean="0"/>
            <a:t>необхідності</a:t>
          </a:r>
          <a:r>
            <a:rPr lang="ru-RU" sz="1800" b="1" kern="1200" dirty="0" smtClean="0"/>
            <a:t> - </a:t>
          </a:r>
          <a:r>
            <a:rPr lang="ru-RU" sz="1800" b="1" kern="1200" dirty="0" err="1" smtClean="0"/>
            <a:t>корекція</a:t>
          </a:r>
          <a:r>
            <a:rPr lang="ru-RU" sz="1800" b="1" kern="1200" dirty="0" smtClean="0"/>
            <a:t>.</a:t>
          </a:r>
          <a:r>
            <a:rPr lang="en-US" sz="1800" b="1" kern="1200" dirty="0" smtClean="0"/>
            <a:t> </a:t>
          </a:r>
          <a:endParaRPr lang="ru-RU" sz="1800" b="1" kern="1200" dirty="0"/>
        </a:p>
      </dsp:txBody>
      <dsp:txXfrm rot="5400000">
        <a:off x="3955472" y="203357"/>
        <a:ext cx="806943" cy="6979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C19C2-7DDF-460B-8353-660A051F1C4F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E2649-C999-4671-A61D-9196B2D48D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E2649-C999-4671-A61D-9196B2D48DE1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90441-67DB-4B82-93A6-ACEEF018A2D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E0B3C-AB9E-4EC7-9188-CB7C3F1267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260648"/>
            <a:ext cx="82089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Харківська 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загальноосвітня 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школа І-ІІІ </a:t>
            </a:r>
            <a:r>
              <a:rPr lang="uk-UA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ступенів № 118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Харківської міської ради 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Харківської 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області</a:t>
            </a:r>
            <a:endParaRPr lang="uk-UA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28800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FFC000"/>
                </a:solidFill>
              </a:rPr>
              <a:t>ПЕДАГОГІЧНЕ </a:t>
            </a:r>
            <a:r>
              <a:rPr lang="uk-UA" sz="2800" b="1" i="1" dirty="0">
                <a:solidFill>
                  <a:srgbClr val="FFC000"/>
                </a:solidFill>
              </a:rPr>
              <a:t>АТЕЛЬЄ </a:t>
            </a:r>
            <a:r>
              <a:rPr lang="uk-UA" sz="2800" b="1" i="1" dirty="0" smtClean="0">
                <a:solidFill>
                  <a:srgbClr val="FFC000"/>
                </a:solidFill>
              </a:rPr>
              <a:t>ВЧИТЕЛІВ</a:t>
            </a:r>
            <a:r>
              <a:rPr lang="en-US" sz="2800" b="1" i="1" dirty="0" smtClean="0">
                <a:solidFill>
                  <a:srgbClr val="FFC000"/>
                </a:solidFill>
              </a:rPr>
              <a:t> </a:t>
            </a:r>
            <a:r>
              <a:rPr lang="uk-UA" sz="2800" b="1" i="1" dirty="0" smtClean="0">
                <a:solidFill>
                  <a:srgbClr val="FFC000"/>
                </a:solidFill>
              </a:rPr>
              <a:t>МАТЕМАТИКИ</a:t>
            </a:r>
            <a:endParaRPr lang="ru-RU" sz="2800" i="1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492896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err="1" smtClean="0">
                <a:solidFill>
                  <a:srgbClr val="FFFF00"/>
                </a:solidFill>
              </a:rPr>
              <a:t>“Сучасний</a:t>
            </a:r>
            <a:r>
              <a:rPr lang="uk-UA" sz="3600" b="1" i="1" dirty="0" smtClean="0">
                <a:solidFill>
                  <a:srgbClr val="FFFF00"/>
                </a:solidFill>
              </a:rPr>
              <a:t> </a:t>
            </a:r>
            <a:r>
              <a:rPr lang="uk-UA" sz="3600" b="1" i="1" dirty="0">
                <a:solidFill>
                  <a:srgbClr val="FFFF00"/>
                </a:solidFill>
              </a:rPr>
              <a:t>урок: </a:t>
            </a:r>
            <a:r>
              <a:rPr lang="uk-UA" sz="3600" b="1" i="1" dirty="0" smtClean="0">
                <a:solidFill>
                  <a:srgbClr val="FFFF00"/>
                </a:solidFill>
              </a:rPr>
              <a:t> </a:t>
            </a:r>
            <a:r>
              <a:rPr lang="uk-UA" sz="3600" b="1" i="1" dirty="0">
                <a:solidFill>
                  <a:srgbClr val="FFFF00"/>
                </a:solidFill>
              </a:rPr>
              <a:t>Інноваційний підхід до активізації пізнавальної діяльності </a:t>
            </a:r>
            <a:r>
              <a:rPr lang="uk-UA" sz="3600" b="1" i="1" dirty="0" smtClean="0">
                <a:solidFill>
                  <a:srgbClr val="FFFF00"/>
                </a:solidFill>
              </a:rPr>
              <a:t>учнів .”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9" name="Содержимое 8" descr="IMG_004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76056" y="3861048"/>
            <a:ext cx="3493622" cy="2568348"/>
          </a:xfrm>
          <a:prstGeom prst="round2DiagRect">
            <a:avLst>
              <a:gd name="adj1" fmla="val 21687"/>
              <a:gd name="adj2" fmla="val 11921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32856"/>
            <a:ext cx="8435280" cy="44644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FFC000"/>
                </a:solidFill>
              </a:rPr>
              <a:t>На </a:t>
            </a:r>
            <a:r>
              <a:rPr lang="ru-RU" dirty="0" err="1">
                <a:solidFill>
                  <a:srgbClr val="FFC000"/>
                </a:solidFill>
              </a:rPr>
              <a:t>даному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етапі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організується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підготовка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учнів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                          до </a:t>
            </a:r>
            <a:r>
              <a:rPr lang="ru-RU" dirty="0" err="1">
                <a:solidFill>
                  <a:srgbClr val="FFC000"/>
                </a:solidFill>
              </a:rPr>
              <a:t>належного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фіксування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індивідуальної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проблеми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                   у </a:t>
            </a:r>
            <a:r>
              <a:rPr lang="ru-RU" dirty="0" err="1">
                <a:solidFill>
                  <a:srgbClr val="FFC000"/>
                </a:solidFill>
              </a:rPr>
              <a:t>пробній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навчальній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дії</a:t>
            </a:r>
            <a:r>
              <a:rPr lang="ru-RU" dirty="0">
                <a:solidFill>
                  <a:srgbClr val="FFC000"/>
                </a:solidFill>
              </a:rPr>
              <a:t>. </a:t>
            </a:r>
            <a:endParaRPr lang="ru-RU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dirty="0" err="1" smtClean="0">
                <a:solidFill>
                  <a:srgbClr val="FFC000"/>
                </a:solidFill>
              </a:rPr>
              <a:t>Відповідно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даний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етап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передбачає</a:t>
            </a:r>
            <a:r>
              <a:rPr lang="ru-RU" dirty="0">
                <a:solidFill>
                  <a:srgbClr val="FFC000"/>
                </a:solidFill>
              </a:rPr>
              <a:t>:</a:t>
            </a:r>
          </a:p>
          <a:p>
            <a:pPr lvl="0"/>
            <a:r>
              <a:rPr lang="ru-RU" dirty="0" err="1">
                <a:solidFill>
                  <a:srgbClr val="FFC000"/>
                </a:solidFill>
              </a:rPr>
              <a:t>виявлення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вхідного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інформування</a:t>
            </a:r>
            <a:r>
              <a:rPr lang="ru-RU" dirty="0">
                <a:solidFill>
                  <a:srgbClr val="FFC000"/>
                </a:solidFill>
              </a:rPr>
              <a:t> про предмет </a:t>
            </a:r>
            <a:r>
              <a:rPr lang="ru-RU" dirty="0" err="1">
                <a:solidFill>
                  <a:srgbClr val="FFC000"/>
                </a:solidFill>
              </a:rPr>
              <a:t>вивчення</a:t>
            </a:r>
            <a:r>
              <a:rPr lang="ru-RU" dirty="0">
                <a:solidFill>
                  <a:srgbClr val="FFC000"/>
                </a:solidFill>
              </a:rPr>
              <a:t>; </a:t>
            </a:r>
          </a:p>
          <a:p>
            <a:pPr lvl="0"/>
            <a:r>
              <a:rPr lang="ru-RU" dirty="0" err="1">
                <a:solidFill>
                  <a:srgbClr val="FFC000"/>
                </a:solidFill>
              </a:rPr>
              <a:t>актуалізацію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вивчених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способів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дій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достатніх</a:t>
            </a:r>
            <a:r>
              <a:rPr lang="ru-RU" dirty="0">
                <a:solidFill>
                  <a:srgbClr val="FFC000"/>
                </a:solidFill>
              </a:rPr>
              <a:t> для </a:t>
            </a:r>
            <a:r>
              <a:rPr lang="ru-RU" dirty="0" err="1">
                <a:solidFill>
                  <a:srgbClr val="FFC000"/>
                </a:solidFill>
              </a:rPr>
              <a:t>побудови</a:t>
            </a:r>
            <a:r>
              <a:rPr lang="ru-RU" dirty="0">
                <a:solidFill>
                  <a:srgbClr val="FFC000"/>
                </a:solidFill>
              </a:rPr>
              <a:t> нового </a:t>
            </a:r>
            <a:r>
              <a:rPr lang="ru-RU" dirty="0" err="1">
                <a:solidFill>
                  <a:srgbClr val="FFC000"/>
                </a:solidFill>
              </a:rPr>
              <a:t>знання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його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узагальнення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знакову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фіксацію</a:t>
            </a:r>
            <a:r>
              <a:rPr lang="ru-RU" dirty="0">
                <a:solidFill>
                  <a:srgbClr val="FFC000"/>
                </a:solidFill>
              </a:rPr>
              <a:t>;</a:t>
            </a:r>
          </a:p>
          <a:p>
            <a:r>
              <a:rPr lang="ru-RU" dirty="0" err="1" smtClean="0">
                <a:solidFill>
                  <a:srgbClr val="FFC000"/>
                </a:solidFill>
              </a:rPr>
              <a:t>самостійне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виконання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пробної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навчально</a:t>
            </a:r>
            <a:r>
              <a:rPr lang="uk-UA" dirty="0">
                <a:solidFill>
                  <a:srgbClr val="FFC000"/>
                </a:solidFill>
              </a:rPr>
              <a:t>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дії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  <a:p>
            <a:r>
              <a:rPr lang="ru-RU" dirty="0" err="1" smtClean="0">
                <a:solidFill>
                  <a:srgbClr val="FFC000"/>
                </a:solidFill>
              </a:rPr>
              <a:t>фіксування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учнями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індивідуальної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проблеми</a:t>
            </a:r>
            <a:r>
              <a:rPr lang="ru-RU" dirty="0">
                <a:solidFill>
                  <a:srgbClr val="FFC000"/>
                </a:solidFill>
              </a:rPr>
              <a:t> у </a:t>
            </a:r>
            <a:r>
              <a:rPr lang="ru-RU" dirty="0" err="1">
                <a:solidFill>
                  <a:srgbClr val="FFC000"/>
                </a:solidFill>
              </a:rPr>
              <a:t>виконанні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 smtClean="0">
                <a:solidFill>
                  <a:srgbClr val="FFC000"/>
                </a:solidFill>
              </a:rPr>
              <a:t>або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>
                <a:solidFill>
                  <a:srgbClr val="FFC000"/>
                </a:solidFill>
              </a:rPr>
              <a:t>в </a:t>
            </a:r>
            <a:r>
              <a:rPr lang="ru-RU" dirty="0" err="1">
                <a:solidFill>
                  <a:srgbClr val="FFC000"/>
                </a:solidFill>
              </a:rPr>
              <a:t>обґрунтуванні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пробної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навчальної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дії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467544" y="1628800"/>
            <a:ext cx="8208912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514350" lvl="0" indent="-514350">
              <a:spcBef>
                <a:spcPct val="20000"/>
              </a:spcBef>
            </a:pPr>
            <a:r>
              <a:rPr lang="ru-RU" sz="3600" b="1" dirty="0">
                <a:solidFill>
                  <a:srgbClr val="FF0000"/>
                </a:solidFill>
              </a:rPr>
              <a:t>2. </a:t>
            </a:r>
            <a:r>
              <a:rPr lang="ru-RU" sz="3600" b="1" dirty="0" err="1">
                <a:solidFill>
                  <a:srgbClr val="FF0000"/>
                </a:solidFill>
              </a:rPr>
              <a:t>Актуалізація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і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фіксування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індивідуальної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проблеми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564904"/>
            <a:ext cx="8363272" cy="41044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C000"/>
                </a:solidFill>
              </a:rPr>
              <a:t>На </a:t>
            </a:r>
            <a:r>
              <a:rPr lang="ru-RU" b="1" dirty="0" err="1">
                <a:solidFill>
                  <a:srgbClr val="FFC000"/>
                </a:solidFill>
              </a:rPr>
              <a:t>даному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етапі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вчитель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організує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виявлення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місця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причини </a:t>
            </a:r>
            <a:r>
              <a:rPr lang="ru-RU" b="1" dirty="0" err="1">
                <a:solidFill>
                  <a:srgbClr val="FFC000"/>
                </a:solidFill>
              </a:rPr>
              <a:t>проблеми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  <a:endParaRPr lang="ru-RU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Для </a:t>
            </a:r>
            <a:r>
              <a:rPr lang="ru-RU" b="1" dirty="0" err="1">
                <a:solidFill>
                  <a:srgbClr val="FFC000"/>
                </a:solidFill>
              </a:rPr>
              <a:t>цього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повинні</a:t>
            </a:r>
            <a:r>
              <a:rPr lang="ru-RU" b="1" dirty="0" smtClean="0">
                <a:solidFill>
                  <a:srgbClr val="FFC000"/>
                </a:solidFill>
              </a:rPr>
              <a:t>:</a:t>
            </a:r>
          </a:p>
          <a:p>
            <a:pPr>
              <a:buNone/>
            </a:pPr>
            <a:endParaRPr lang="ru-RU" b="1" dirty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відновити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виконані</a:t>
            </a:r>
            <a:r>
              <a:rPr lang="ru-RU" b="1" dirty="0">
                <a:solidFill>
                  <a:srgbClr val="FFC000"/>
                </a:solidFill>
              </a:rPr>
              <a:t> кроки </a:t>
            </a:r>
            <a:r>
              <a:rPr lang="ru-RU" b="1" dirty="0" err="1">
                <a:solidFill>
                  <a:srgbClr val="FFC000"/>
                </a:solidFill>
              </a:rPr>
              <a:t>навчальної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діяльності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зафіксувати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місце</a:t>
            </a:r>
            <a:r>
              <a:rPr lang="ru-RU" b="1" dirty="0">
                <a:solidFill>
                  <a:srgbClr val="FFC000"/>
                </a:solidFill>
              </a:rPr>
              <a:t> - </a:t>
            </a:r>
            <a:r>
              <a:rPr lang="ru-RU" b="1" dirty="0" err="1">
                <a:solidFill>
                  <a:srgbClr val="FFC000"/>
                </a:solidFill>
              </a:rPr>
              <a:t>крок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операцію</a:t>
            </a:r>
            <a:r>
              <a:rPr lang="ru-RU" b="1" dirty="0">
                <a:solidFill>
                  <a:srgbClr val="FFC000"/>
                </a:solidFill>
              </a:rPr>
              <a:t>, - де </a:t>
            </a:r>
            <a:r>
              <a:rPr lang="ru-RU" b="1" dirty="0" err="1">
                <a:solidFill>
                  <a:srgbClr val="FFC000"/>
                </a:solidFill>
              </a:rPr>
              <a:t>виникла</a:t>
            </a:r>
            <a:r>
              <a:rPr lang="ru-RU" b="1" dirty="0">
                <a:solidFill>
                  <a:srgbClr val="FFC000"/>
                </a:solidFill>
              </a:rPr>
              <a:t> проблема</a:t>
            </a:r>
            <a:r>
              <a:rPr lang="ru-RU" b="1" dirty="0" smtClean="0">
                <a:solidFill>
                  <a:srgbClr val="FFC000"/>
                </a:solidFill>
              </a:rPr>
              <a:t>;</a:t>
            </a:r>
          </a:p>
          <a:p>
            <a:pPr>
              <a:buNone/>
            </a:pPr>
            <a:endParaRPr lang="ru-RU" b="1" dirty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співвіднести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свої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дії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використовуваним</a:t>
            </a:r>
            <a:r>
              <a:rPr lang="ru-RU" b="1" dirty="0">
                <a:solidFill>
                  <a:srgbClr val="FFC000"/>
                </a:solidFill>
              </a:rPr>
              <a:t> способом 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на </a:t>
            </a:r>
            <a:r>
              <a:rPr lang="ru-RU" b="1" dirty="0" err="1">
                <a:solidFill>
                  <a:srgbClr val="FFC000"/>
                </a:solidFill>
              </a:rPr>
              <a:t>цій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основі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виявити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зафіксувати</a:t>
            </a:r>
            <a:r>
              <a:rPr lang="ru-RU" b="1" dirty="0">
                <a:solidFill>
                  <a:srgbClr val="FFC000"/>
                </a:solidFill>
              </a:rPr>
              <a:t> в </a:t>
            </a:r>
            <a:r>
              <a:rPr lang="ru-RU" b="1" dirty="0" err="1">
                <a:solidFill>
                  <a:srgbClr val="FFC000"/>
                </a:solidFill>
              </a:rPr>
              <a:t>мові</a:t>
            </a:r>
            <a:r>
              <a:rPr lang="ru-RU" b="1" dirty="0">
                <a:solidFill>
                  <a:srgbClr val="FFC000"/>
                </a:solidFill>
              </a:rPr>
              <a:t> причину </a:t>
            </a:r>
            <a:r>
              <a:rPr lang="ru-RU" b="1" dirty="0" err="1" smtClean="0">
                <a:solidFill>
                  <a:srgbClr val="FFC000"/>
                </a:solidFill>
              </a:rPr>
              <a:t>проблеми</a:t>
            </a:r>
            <a:r>
              <a:rPr lang="ru-RU" b="1" dirty="0" smtClean="0">
                <a:solidFill>
                  <a:srgbClr val="FFC000"/>
                </a:solidFill>
              </a:rPr>
              <a:t> .</a:t>
            </a:r>
          </a:p>
          <a:p>
            <a:pPr>
              <a:buNone/>
            </a:pPr>
            <a:endParaRPr lang="ru-RU" b="1" dirty="0">
              <a:solidFill>
                <a:srgbClr val="FFC000"/>
              </a:solidFill>
            </a:endParaRPr>
          </a:p>
          <a:p>
            <a:r>
              <a:rPr lang="uk-UA" b="1" dirty="0" smtClean="0">
                <a:solidFill>
                  <a:srgbClr val="FFC000"/>
                </a:solidFill>
              </a:rPr>
              <a:t>с</a:t>
            </a:r>
            <a:r>
              <a:rPr lang="ru-RU" b="1" dirty="0" err="1">
                <a:solidFill>
                  <a:srgbClr val="FFC000"/>
                </a:solidFill>
              </a:rPr>
              <a:t>твор</a:t>
            </a:r>
            <a:r>
              <a:rPr lang="uk-UA" b="1" dirty="0" err="1">
                <a:solidFill>
                  <a:srgbClr val="FFC000"/>
                </a:solidFill>
              </a:rPr>
              <a:t>ити</a:t>
            </a:r>
            <a:r>
              <a:rPr lang="ru-RU" b="1" dirty="0">
                <a:solidFill>
                  <a:srgbClr val="FFC000"/>
                </a:solidFill>
              </a:rPr>
              <a:t> план </a:t>
            </a:r>
            <a:r>
              <a:rPr lang="ru-RU" b="1" dirty="0" err="1">
                <a:solidFill>
                  <a:srgbClr val="FFC000"/>
                </a:solidFill>
              </a:rPr>
              <a:t>вирішення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проблеми</a:t>
            </a:r>
            <a:r>
              <a:rPr lang="ru-RU" b="1" dirty="0">
                <a:solidFill>
                  <a:srgbClr val="FFC000"/>
                </a:solidFill>
              </a:rPr>
              <a:t> (схема, </a:t>
            </a:r>
            <a:r>
              <a:rPr lang="ru-RU" b="1" dirty="0" err="1">
                <a:solidFill>
                  <a:srgbClr val="FFC000"/>
                </a:solidFill>
              </a:rPr>
              <a:t>ескіз</a:t>
            </a:r>
            <a:r>
              <a:rPr lang="ru-RU" b="1" dirty="0">
                <a:solidFill>
                  <a:srgbClr val="FFC000"/>
                </a:solidFill>
              </a:rPr>
              <a:t>, мета, план, </a:t>
            </a:r>
            <a:r>
              <a:rPr lang="ru-RU" b="1" dirty="0" err="1">
                <a:solidFill>
                  <a:srgbClr val="FFC000"/>
                </a:solidFill>
              </a:rPr>
              <a:t>терміни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спосіб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засоби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ресурси</a:t>
            </a:r>
            <a:r>
              <a:rPr lang="ru-RU" b="1" dirty="0" smtClean="0">
                <a:solidFill>
                  <a:srgbClr val="FFC000"/>
                </a:solidFill>
              </a:rPr>
              <a:t>).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539552" y="1412776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467544" y="148478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4"/>
          <p:cNvSpPr txBox="1">
            <a:spLocks/>
          </p:cNvSpPr>
          <p:nvPr/>
        </p:nvSpPr>
        <p:spPr>
          <a:xfrm>
            <a:off x="395536" y="1556792"/>
            <a:ext cx="8280920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514350" indent="-514350">
              <a:spcBef>
                <a:spcPct val="20000"/>
              </a:spcBef>
            </a:pPr>
            <a:r>
              <a:rPr lang="ru-RU" sz="4000" b="1" dirty="0">
                <a:solidFill>
                  <a:srgbClr val="FF0000"/>
                </a:solidFill>
              </a:rPr>
              <a:t>3. </a:t>
            </a:r>
            <a:r>
              <a:rPr lang="ru-RU" sz="4000" b="1" dirty="0" err="1">
                <a:solidFill>
                  <a:srgbClr val="FF0000"/>
                </a:solidFill>
              </a:rPr>
              <a:t>Виявлення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місця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і</a:t>
            </a:r>
            <a:r>
              <a:rPr lang="ru-RU" sz="4000" b="1" dirty="0">
                <a:solidFill>
                  <a:srgbClr val="FF0000"/>
                </a:solidFill>
              </a:rPr>
              <a:t> причини </a:t>
            </a:r>
            <a:r>
              <a:rPr lang="ru-RU" sz="4000" b="1" dirty="0" err="1">
                <a:solidFill>
                  <a:srgbClr val="FF0000"/>
                </a:solidFill>
              </a:rPr>
              <a:t>проблеми</a:t>
            </a:r>
            <a:r>
              <a:rPr lang="ru-RU" sz="4000" b="1" dirty="0">
                <a:solidFill>
                  <a:srgbClr val="FF0000"/>
                </a:solidFill>
              </a:rPr>
              <a:t>. </a:t>
            </a:r>
            <a:r>
              <a:rPr lang="ru-RU" sz="4000" b="1" dirty="0" err="1">
                <a:solidFill>
                  <a:srgbClr val="FF0000"/>
                </a:solidFill>
              </a:rPr>
              <a:t>Планування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навчальної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діяльності</a:t>
            </a:r>
            <a:r>
              <a:rPr lang="uk-UA" sz="4000" b="1" dirty="0" smtClean="0">
                <a:solidFill>
                  <a:srgbClr val="FF0000"/>
                </a:solidFill>
              </a:rPr>
              <a:t>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060848"/>
            <a:ext cx="8712968" cy="4608512"/>
          </a:xfrm>
        </p:spPr>
        <p:txBody>
          <a:bodyPr>
            <a:noAutofit/>
          </a:bodyPr>
          <a:lstStyle/>
          <a:p>
            <a:pPr lvl="0"/>
            <a:r>
              <a:rPr lang="ru-RU" sz="2100" b="1" dirty="0" err="1">
                <a:solidFill>
                  <a:srgbClr val="FFC000"/>
                </a:solidFill>
              </a:rPr>
              <a:t>отримані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знання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або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навчальна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дія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фіксується</a:t>
            </a:r>
            <a:r>
              <a:rPr lang="ru-RU" sz="2100" b="1" dirty="0">
                <a:solidFill>
                  <a:srgbClr val="FFC000"/>
                </a:solidFill>
              </a:rPr>
              <a:t> у </a:t>
            </a:r>
            <a:r>
              <a:rPr lang="ru-RU" sz="2100" b="1" dirty="0" err="1">
                <a:solidFill>
                  <a:srgbClr val="FFC000"/>
                </a:solidFill>
              </a:rPr>
              <a:t>мові</a:t>
            </a:r>
            <a:r>
              <a:rPr lang="ru-RU" sz="2100" b="1" dirty="0">
                <a:solidFill>
                  <a:srgbClr val="FFC000"/>
                </a:solidFill>
              </a:rPr>
              <a:t> вербально                         </a:t>
            </a:r>
            <a:r>
              <a:rPr lang="ru-RU" sz="2100" b="1" dirty="0" err="1">
                <a:solidFill>
                  <a:srgbClr val="FFC000"/>
                </a:solidFill>
              </a:rPr>
              <a:t>і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 smtClean="0">
                <a:solidFill>
                  <a:srgbClr val="FFC000"/>
                </a:solidFill>
              </a:rPr>
              <a:t>знаково</a:t>
            </a:r>
            <a:r>
              <a:rPr lang="ru-RU" sz="2100" b="1" dirty="0" smtClean="0">
                <a:solidFill>
                  <a:srgbClr val="FFC000"/>
                </a:solidFill>
              </a:rPr>
              <a:t> ;</a:t>
            </a:r>
          </a:p>
          <a:p>
            <a:r>
              <a:rPr lang="ru-RU" sz="2100" b="1" dirty="0" smtClean="0">
                <a:solidFill>
                  <a:srgbClr val="FFC000"/>
                </a:solidFill>
              </a:rPr>
              <a:t> </a:t>
            </a:r>
            <a:r>
              <a:rPr lang="ru-RU" sz="2100" b="1" dirty="0" err="1" smtClean="0">
                <a:solidFill>
                  <a:srgbClr val="FFC000"/>
                </a:solidFill>
              </a:rPr>
              <a:t>побудований</a:t>
            </a:r>
            <a:r>
              <a:rPr lang="ru-RU" sz="2100" b="1" dirty="0" smtClean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спосіб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дій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використовується</a:t>
            </a:r>
            <a:r>
              <a:rPr lang="ru-RU" sz="2100" b="1" dirty="0">
                <a:solidFill>
                  <a:srgbClr val="FFC000"/>
                </a:solidFill>
              </a:rPr>
              <a:t> для </a:t>
            </a:r>
            <a:r>
              <a:rPr lang="ru-RU" sz="2100" b="1" dirty="0" err="1">
                <a:solidFill>
                  <a:srgbClr val="FFC000"/>
                </a:solidFill>
              </a:rPr>
              <a:t>розв’язання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вихідного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завдання</a:t>
            </a:r>
            <a:r>
              <a:rPr lang="ru-RU" sz="2100" b="1" dirty="0">
                <a:solidFill>
                  <a:srgbClr val="FFC000"/>
                </a:solidFill>
              </a:rPr>
              <a:t>, </a:t>
            </a:r>
            <a:r>
              <a:rPr lang="ru-RU" sz="2100" b="1" dirty="0" err="1">
                <a:solidFill>
                  <a:srgbClr val="FFC000"/>
                </a:solidFill>
              </a:rPr>
              <a:t>під</a:t>
            </a:r>
            <a:r>
              <a:rPr lang="ru-RU" sz="2100" b="1" dirty="0">
                <a:solidFill>
                  <a:srgbClr val="FFC000"/>
                </a:solidFill>
              </a:rPr>
              <a:t> час </a:t>
            </a:r>
            <a:r>
              <a:rPr lang="ru-RU" sz="2100" b="1" dirty="0" err="1">
                <a:solidFill>
                  <a:srgbClr val="FFC000"/>
                </a:solidFill>
              </a:rPr>
              <a:t>якого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</a:t>
            </a:r>
            <a:r>
              <a:rPr lang="uk-UA" sz="2100" b="1" dirty="0">
                <a:solidFill>
                  <a:srgbClr val="FFC000"/>
                </a:solidFill>
              </a:rPr>
              <a:t>н</a:t>
            </a:r>
            <a:r>
              <a:rPr lang="ru-RU" sz="2100" b="1" dirty="0" err="1">
                <a:solidFill>
                  <a:srgbClr val="FFC000"/>
                </a:solidFill>
              </a:rPr>
              <a:t>икла</a:t>
            </a:r>
            <a:r>
              <a:rPr lang="ru-RU" sz="2100" b="1" dirty="0">
                <a:solidFill>
                  <a:srgbClr val="FFC000"/>
                </a:solidFill>
              </a:rPr>
              <a:t> проблема, </a:t>
            </a:r>
            <a:r>
              <a:rPr lang="ru-RU" sz="2100" b="1" dirty="0" err="1">
                <a:solidFill>
                  <a:srgbClr val="FFC000"/>
                </a:solidFill>
              </a:rPr>
              <a:t>уточнюється</a:t>
            </a:r>
            <a:r>
              <a:rPr lang="ru-RU" sz="2100" b="1" dirty="0">
                <a:solidFill>
                  <a:srgbClr val="FFC000"/>
                </a:solidFill>
              </a:rPr>
              <a:t>                                 та </a:t>
            </a:r>
            <a:r>
              <a:rPr lang="ru-RU" sz="2100" b="1" dirty="0" err="1">
                <a:solidFill>
                  <a:srgbClr val="FFC000"/>
                </a:solidFill>
              </a:rPr>
              <a:t>обговорюється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загальний</a:t>
            </a:r>
            <a:r>
              <a:rPr lang="ru-RU" sz="2100" b="1" dirty="0">
                <a:solidFill>
                  <a:srgbClr val="FFC000"/>
                </a:solidFill>
              </a:rPr>
              <a:t> характер нового </a:t>
            </a:r>
            <a:r>
              <a:rPr lang="ru-RU" sz="2100" b="1" dirty="0" err="1">
                <a:solidFill>
                  <a:srgbClr val="FFC000"/>
                </a:solidFill>
              </a:rPr>
              <a:t>знання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і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фіксується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подолання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виниклої</a:t>
            </a:r>
            <a:r>
              <a:rPr lang="ru-RU" sz="2100" b="1" dirty="0">
                <a:solidFill>
                  <a:srgbClr val="FFC000"/>
                </a:solidFill>
              </a:rPr>
              <a:t>  </a:t>
            </a:r>
            <a:r>
              <a:rPr lang="ru-RU" sz="2100" b="1" dirty="0" err="1">
                <a:solidFill>
                  <a:srgbClr val="FFC000"/>
                </a:solidFill>
              </a:rPr>
              <a:t>проблеми</a:t>
            </a:r>
            <a:r>
              <a:rPr lang="ru-RU" sz="2100" b="1" dirty="0" smtClean="0">
                <a:solidFill>
                  <a:srgbClr val="FFC000"/>
                </a:solidFill>
              </a:rPr>
              <a:t>;</a:t>
            </a:r>
          </a:p>
          <a:p>
            <a:pPr lvl="0"/>
            <a:r>
              <a:rPr lang="ru-RU" sz="2100" b="1" dirty="0" err="1" smtClean="0">
                <a:solidFill>
                  <a:srgbClr val="FFC000"/>
                </a:solidFill>
              </a:rPr>
              <a:t>можливе</a:t>
            </a:r>
            <a:r>
              <a:rPr lang="ru-RU" sz="2100" b="1" dirty="0" smtClean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визначення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альтернативних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шляхів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розв’язання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проблеми</a:t>
            </a:r>
            <a:r>
              <a:rPr lang="ru-RU" sz="2100" b="1" dirty="0">
                <a:solidFill>
                  <a:srgbClr val="FFC000"/>
                </a:solidFill>
              </a:rPr>
              <a:t>, </a:t>
            </a:r>
            <a:r>
              <a:rPr lang="ru-RU" sz="2100" b="1" dirty="0" err="1">
                <a:solidFill>
                  <a:srgbClr val="FFC000"/>
                </a:solidFill>
              </a:rPr>
              <a:t>вибір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найкращого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варіанту</a:t>
            </a:r>
            <a:r>
              <a:rPr lang="ru-RU" sz="2100" b="1" dirty="0">
                <a:solidFill>
                  <a:srgbClr val="FFC000"/>
                </a:solidFill>
              </a:rPr>
              <a:t>, </a:t>
            </a:r>
            <a:r>
              <a:rPr lang="ru-RU" sz="2100" b="1" dirty="0" err="1">
                <a:solidFill>
                  <a:srgbClr val="FFC000"/>
                </a:solidFill>
              </a:rPr>
              <a:t>корекція</a:t>
            </a:r>
            <a:r>
              <a:rPr lang="ru-RU" sz="2100" b="1" dirty="0">
                <a:solidFill>
                  <a:srgbClr val="FFC000"/>
                </a:solidFill>
              </a:rPr>
              <a:t> плану та </a:t>
            </a:r>
            <a:r>
              <a:rPr lang="ru-RU" sz="2100" b="1" dirty="0" err="1">
                <a:solidFill>
                  <a:srgbClr val="FFC000"/>
                </a:solidFill>
              </a:rPr>
              <a:t>його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реалізація</a:t>
            </a:r>
            <a:r>
              <a:rPr lang="ru-RU" sz="2100" b="1" dirty="0" smtClean="0">
                <a:solidFill>
                  <a:srgbClr val="FFC000"/>
                </a:solidFill>
              </a:rPr>
              <a:t>;</a:t>
            </a:r>
          </a:p>
          <a:p>
            <a:pPr lvl="0"/>
            <a:r>
              <a:rPr lang="ru-RU" sz="2100" b="1" dirty="0" smtClean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здійснюється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самоперевірка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правильності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виконання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згідно</a:t>
            </a:r>
            <a:r>
              <a:rPr lang="ru-RU" sz="2100" b="1" dirty="0">
                <a:solidFill>
                  <a:srgbClr val="FFC000"/>
                </a:solidFill>
              </a:rPr>
              <a:t> плану (</a:t>
            </a:r>
            <a:r>
              <a:rPr lang="ru-RU" sz="2100" b="1" dirty="0" err="1">
                <a:solidFill>
                  <a:srgbClr val="FFC000"/>
                </a:solidFill>
              </a:rPr>
              <a:t>або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існуючих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критеріїв</a:t>
            </a:r>
            <a:r>
              <a:rPr lang="ru-RU" sz="2100" b="1" dirty="0">
                <a:solidFill>
                  <a:srgbClr val="FFC000"/>
                </a:solidFill>
              </a:rPr>
              <a:t>); </a:t>
            </a:r>
            <a:endParaRPr lang="ru-RU" sz="2100" b="1" dirty="0" smtClean="0">
              <a:solidFill>
                <a:srgbClr val="FFC000"/>
              </a:solidFill>
            </a:endParaRPr>
          </a:p>
          <a:p>
            <a:pPr lvl="0"/>
            <a:r>
              <a:rPr lang="ru-RU" sz="2100" b="1" dirty="0" smtClean="0">
                <a:solidFill>
                  <a:srgbClr val="FFC000"/>
                </a:solidFill>
              </a:rPr>
              <a:t>на </a:t>
            </a:r>
            <a:r>
              <a:rPr lang="ru-RU" sz="2100" b="1" dirty="0" err="1">
                <a:solidFill>
                  <a:srgbClr val="FFC000"/>
                </a:solidFill>
              </a:rPr>
              <a:t>завершення</a:t>
            </a:r>
            <a:r>
              <a:rPr lang="ru-RU" sz="2100" b="1" dirty="0">
                <a:solidFill>
                  <a:srgbClr val="FFC000"/>
                </a:solidFill>
              </a:rPr>
              <a:t>, </a:t>
            </a:r>
            <a:r>
              <a:rPr lang="ru-RU" sz="2100" b="1" dirty="0" err="1">
                <a:solidFill>
                  <a:srgbClr val="FFC000"/>
                </a:solidFill>
              </a:rPr>
              <a:t>організовується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рефлексія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навчальної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дії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smtClean="0">
                <a:solidFill>
                  <a:srgbClr val="FFC000"/>
                </a:solidFill>
              </a:rPr>
              <a:t> </a:t>
            </a:r>
            <a:r>
              <a:rPr lang="ru-RU" sz="2100" b="1" dirty="0">
                <a:solidFill>
                  <a:srgbClr val="FFC000"/>
                </a:solidFill>
              </a:rPr>
              <a:t>для </a:t>
            </a:r>
            <a:r>
              <a:rPr lang="ru-RU" sz="2100" b="1" dirty="0" err="1">
                <a:solidFill>
                  <a:srgbClr val="FFC000"/>
                </a:solidFill>
              </a:rPr>
              <a:t>фіксування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успіху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демонстрацією</a:t>
            </a:r>
            <a:r>
              <a:rPr lang="ru-RU" sz="2100" b="1" dirty="0">
                <a:solidFill>
                  <a:srgbClr val="FFC000"/>
                </a:solidFill>
              </a:rPr>
              <a:t> та </a:t>
            </a:r>
            <a:r>
              <a:rPr lang="ru-RU" sz="2100" b="1" dirty="0" err="1">
                <a:solidFill>
                  <a:srgbClr val="FFC000"/>
                </a:solidFill>
              </a:rPr>
              <a:t>обговоренням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цінності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набутих</a:t>
            </a:r>
            <a:r>
              <a:rPr lang="ru-RU" sz="2100" b="1" dirty="0">
                <a:solidFill>
                  <a:srgbClr val="FFC000"/>
                </a:solidFill>
              </a:rPr>
              <a:t> </a:t>
            </a:r>
            <a:r>
              <a:rPr lang="ru-RU" sz="2100" b="1" dirty="0" err="1">
                <a:solidFill>
                  <a:srgbClr val="FFC000"/>
                </a:solidFill>
              </a:rPr>
              <a:t>знань</a:t>
            </a:r>
            <a:r>
              <a:rPr lang="ru-RU" sz="2100" b="1" dirty="0">
                <a:solidFill>
                  <a:srgbClr val="FFC000"/>
                </a:solidFill>
              </a:rPr>
              <a:t> (</a:t>
            </a:r>
            <a:r>
              <a:rPr lang="ru-RU" sz="2100" b="1" dirty="0" err="1">
                <a:solidFill>
                  <a:srgbClr val="FFC000"/>
                </a:solidFill>
              </a:rPr>
              <a:t>вмінь</a:t>
            </a:r>
            <a:r>
              <a:rPr lang="ru-RU" sz="2100" b="1" dirty="0">
                <a:solidFill>
                  <a:srgbClr val="FFC000"/>
                </a:solidFill>
              </a:rPr>
              <a:t>).</a:t>
            </a:r>
          </a:p>
          <a:p>
            <a:endParaRPr lang="ru-RU" sz="1800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67544" y="148478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3200" b="1" dirty="0" smtClean="0">
                <a:solidFill>
                  <a:srgbClr val="FF0000"/>
                </a:solidFill>
              </a:rPr>
              <a:t>4. Реалізація плану діяльності.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564904"/>
            <a:ext cx="5400600" cy="3816424"/>
          </a:xfrm>
        </p:spPr>
        <p:txBody>
          <a:bodyPr/>
          <a:lstStyle/>
          <a:p>
            <a:pPr>
              <a:buNone/>
            </a:pPr>
            <a:r>
              <a:rPr lang="ru-RU" sz="3600" b="1" dirty="0">
                <a:solidFill>
                  <a:srgbClr val="FFC000"/>
                </a:solidFill>
              </a:rPr>
              <a:t>В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ході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практичної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роботи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вирішують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типові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завдання</a:t>
            </a:r>
            <a:r>
              <a:rPr lang="ru-RU" sz="3600" b="1" dirty="0" smtClean="0">
                <a:solidFill>
                  <a:srgbClr val="FFC000"/>
                </a:solidFill>
              </a:rPr>
              <a:t> на </a:t>
            </a:r>
            <a:r>
              <a:rPr lang="ru-RU" sz="3600" b="1" dirty="0" err="1">
                <a:solidFill>
                  <a:srgbClr val="FFC000"/>
                </a:solidFill>
              </a:rPr>
              <a:t>новий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спосіб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дій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з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обговоренням</a:t>
            </a:r>
            <a:r>
              <a:rPr lang="ru-RU" sz="3600" b="1" dirty="0" smtClean="0">
                <a:solidFill>
                  <a:srgbClr val="FFC000"/>
                </a:solidFill>
              </a:rPr>
              <a:t> в </a:t>
            </a:r>
            <a:r>
              <a:rPr lang="ru-RU" sz="3600" b="1" dirty="0">
                <a:solidFill>
                  <a:srgbClr val="FFC000"/>
                </a:solidFill>
              </a:rPr>
              <a:t>парах.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8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uk-UA" sz="3600" b="1" i="1" u="sng" dirty="0" smtClean="0">
                <a:solidFill>
                  <a:srgbClr val="FFC000"/>
                </a:solidFill>
              </a:rPr>
              <a:t>Урок “ відкриття ” нових знань</a:t>
            </a:r>
            <a:endParaRPr lang="ru-RU" sz="3600" u="sng" dirty="0"/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67544" y="1484784"/>
            <a:ext cx="7776864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spcBef>
                <a:spcPct val="20000"/>
              </a:spcBef>
            </a:pPr>
            <a:r>
              <a:rPr lang="uk-UA" sz="3200" b="1" dirty="0">
                <a:solidFill>
                  <a:srgbClr val="FF0000"/>
                </a:solidFill>
              </a:rPr>
              <a:t>5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Первинне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закріплення</a:t>
            </a:r>
            <a:r>
              <a:rPr lang="ru-RU" sz="3200" b="1" dirty="0">
                <a:solidFill>
                  <a:srgbClr val="FF0000"/>
                </a:solidFill>
              </a:rPr>
              <a:t> в </a:t>
            </a:r>
            <a:r>
              <a:rPr lang="ru-RU" sz="3200" b="1" dirty="0" err="1">
                <a:solidFill>
                  <a:srgbClr val="FF0000"/>
                </a:solidFill>
              </a:rPr>
              <a:t>зовнішньому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мовленні</a:t>
            </a:r>
            <a:r>
              <a:rPr lang="ru-RU" sz="3200" b="1" dirty="0"/>
              <a:t> </a:t>
            </a:r>
            <a:endParaRPr lang="ru-RU" sz="3200" dirty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069670"/>
            <a:ext cx="3447109" cy="3442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19256" cy="4176464"/>
          </a:xfrm>
        </p:spPr>
        <p:txBody>
          <a:bodyPr>
            <a:normAutofit fontScale="92500"/>
          </a:bodyPr>
          <a:lstStyle/>
          <a:p>
            <a:r>
              <a:rPr lang="ru-RU" b="1" dirty="0" err="1">
                <a:solidFill>
                  <a:srgbClr val="FFC000"/>
                </a:solidFill>
              </a:rPr>
              <a:t>У</a:t>
            </a:r>
            <a:r>
              <a:rPr lang="ru-RU" b="1" dirty="0" err="1" smtClean="0">
                <a:solidFill>
                  <a:srgbClr val="FFC000"/>
                </a:solidFill>
              </a:rPr>
              <a:t>чні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самостійно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виконують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завдання</a:t>
            </a:r>
            <a:r>
              <a:rPr lang="ru-RU" b="1" dirty="0">
                <a:solidFill>
                  <a:srgbClr val="FFC000"/>
                </a:solidFill>
              </a:rPr>
              <a:t> 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здійснюють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його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самоперевірку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покроково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порівнюючи</a:t>
            </a:r>
            <a:r>
              <a:rPr lang="ru-RU" b="1" dirty="0" smtClean="0">
                <a:solidFill>
                  <a:srgbClr val="FFC000"/>
                </a:solidFill>
              </a:rPr>
              <a:t>   </a:t>
            </a:r>
            <a:r>
              <a:rPr lang="ru-RU" b="1" dirty="0" err="1">
                <a:solidFill>
                  <a:srgbClr val="FFC000"/>
                </a:solidFill>
              </a:rPr>
              <a:t>з</a:t>
            </a:r>
            <a:r>
              <a:rPr lang="ru-RU" b="1" dirty="0">
                <a:solidFill>
                  <a:srgbClr val="FFC000"/>
                </a:solidFill>
              </a:rPr>
              <a:t> шаблоном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О</a:t>
            </a:r>
            <a:r>
              <a:rPr lang="ru-RU" b="1" dirty="0" err="1" smtClean="0">
                <a:solidFill>
                  <a:srgbClr val="FFC000"/>
                </a:solidFill>
              </a:rPr>
              <a:t>рганізовується</a:t>
            </a:r>
            <a:r>
              <a:rPr lang="ru-RU" b="1" dirty="0" smtClean="0">
                <a:solidFill>
                  <a:srgbClr val="FFC000"/>
                </a:solidFill>
              </a:rPr>
              <a:t>  </a:t>
            </a:r>
            <a:r>
              <a:rPr lang="ru-RU" b="1" dirty="0" err="1">
                <a:solidFill>
                  <a:srgbClr val="FFC000"/>
                </a:solidFill>
              </a:rPr>
              <a:t>рефлексія</a:t>
            </a:r>
            <a:r>
              <a:rPr lang="ru-RU" b="1" dirty="0">
                <a:solidFill>
                  <a:srgbClr val="FFC000"/>
                </a:solidFill>
              </a:rPr>
              <a:t> ходу </a:t>
            </a:r>
            <a:r>
              <a:rPr lang="ru-RU" b="1" dirty="0" err="1">
                <a:solidFill>
                  <a:srgbClr val="FFC000"/>
                </a:solidFill>
              </a:rPr>
              <a:t>реалізації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контрольних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FFC000"/>
                </a:solidFill>
              </a:rPr>
              <a:t>процедур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Емоційна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спрямованість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етапу</a:t>
            </a:r>
            <a:r>
              <a:rPr lang="ru-RU" b="1" dirty="0" smtClean="0">
                <a:solidFill>
                  <a:srgbClr val="FFC000"/>
                </a:solidFill>
              </a:rPr>
              <a:t>:  </a:t>
            </a:r>
            <a:r>
              <a:rPr lang="ru-RU" b="1" dirty="0" err="1" smtClean="0">
                <a:solidFill>
                  <a:srgbClr val="FFC000"/>
                </a:solidFill>
              </a:rPr>
              <a:t>організація</a:t>
            </a:r>
            <a:r>
              <a:rPr lang="ru-RU" b="1" dirty="0" smtClean="0">
                <a:solidFill>
                  <a:srgbClr val="FFC000"/>
                </a:solidFill>
              </a:rPr>
              <a:t> для </a:t>
            </a:r>
            <a:r>
              <a:rPr lang="ru-RU" b="1" dirty="0">
                <a:solidFill>
                  <a:srgbClr val="FFC000"/>
                </a:solidFill>
              </a:rPr>
              <a:t>кожного </a:t>
            </a:r>
            <a:r>
              <a:rPr lang="ru-RU" b="1" dirty="0" err="1">
                <a:solidFill>
                  <a:srgbClr val="FFC000"/>
                </a:solidFill>
              </a:rPr>
              <a:t>учня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ситуації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успіху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мотивуючої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його</a:t>
            </a:r>
            <a:r>
              <a:rPr lang="ru-RU" b="1" dirty="0">
                <a:solidFill>
                  <a:srgbClr val="FFC000"/>
                </a:solidFill>
              </a:rPr>
              <a:t> до </a:t>
            </a:r>
            <a:r>
              <a:rPr lang="ru-RU" b="1" dirty="0" err="1">
                <a:solidFill>
                  <a:srgbClr val="FFC000"/>
                </a:solidFill>
              </a:rPr>
              <a:t>подальшого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засвоєння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нових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знань</a:t>
            </a:r>
            <a:r>
              <a:rPr lang="ru-RU" b="1" dirty="0">
                <a:solidFill>
                  <a:srgbClr val="FFC00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67544" y="148478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lvl="0" indent="-514350">
              <a:spcBef>
                <a:spcPct val="20000"/>
              </a:spcBef>
            </a:pPr>
            <a:r>
              <a:rPr lang="uk-UA" sz="3200" b="1" dirty="0">
                <a:solidFill>
                  <a:srgbClr val="FF0000"/>
                </a:solidFill>
              </a:rPr>
              <a:t>6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Самостійна</a:t>
            </a:r>
            <a:r>
              <a:rPr lang="ru-RU" sz="3200" b="1" dirty="0">
                <a:solidFill>
                  <a:srgbClr val="FF0000"/>
                </a:solidFill>
              </a:rPr>
              <a:t> робота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з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самоперевіркою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5770984" cy="36332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err="1">
                <a:solidFill>
                  <a:srgbClr val="FFC000"/>
                </a:solidFill>
              </a:rPr>
              <a:t>У</a:t>
            </a:r>
            <a:r>
              <a:rPr lang="ru-RU" sz="3600" b="1" dirty="0" err="1" smtClean="0">
                <a:solidFill>
                  <a:srgbClr val="FFC000"/>
                </a:solidFill>
              </a:rPr>
              <a:t>точнюються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суттєві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особливості</a:t>
            </a:r>
            <a:r>
              <a:rPr lang="ru-RU" sz="3600" b="1" dirty="0">
                <a:solidFill>
                  <a:srgbClr val="FFC000"/>
                </a:solidFill>
              </a:rPr>
              <a:t> нового </a:t>
            </a:r>
            <a:r>
              <a:rPr lang="ru-RU" sz="3600" b="1" dirty="0" err="1">
                <a:solidFill>
                  <a:srgbClr val="FFC000"/>
                </a:solidFill>
              </a:rPr>
              <a:t>знання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або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навчальної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дії</a:t>
            </a:r>
            <a:r>
              <a:rPr lang="ru-RU" sz="3600" b="1" dirty="0">
                <a:solidFill>
                  <a:srgbClr val="FFC000"/>
                </a:solidFill>
              </a:rPr>
              <a:t>, </a:t>
            </a:r>
            <a:r>
              <a:rPr lang="ru-RU" sz="3600" b="1" dirty="0" err="1">
                <a:solidFill>
                  <a:srgbClr val="FFC000"/>
                </a:solidFill>
              </a:rPr>
              <a:t>його</a:t>
            </a:r>
            <a:r>
              <a:rPr lang="ru-RU" sz="3600" b="1" dirty="0">
                <a:solidFill>
                  <a:srgbClr val="FFC000"/>
                </a:solidFill>
              </a:rPr>
              <a:t> роль </a:t>
            </a:r>
            <a:r>
              <a:rPr lang="ru-RU" sz="3600" b="1" dirty="0" err="1">
                <a:solidFill>
                  <a:srgbClr val="FFC000"/>
                </a:solidFill>
              </a:rPr>
              <a:t>і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місце</a:t>
            </a:r>
            <a:r>
              <a:rPr lang="ru-RU" sz="3600" b="1" dirty="0" smtClean="0">
                <a:solidFill>
                  <a:srgbClr val="FFC000"/>
                </a:solidFill>
              </a:rPr>
              <a:t>                   </a:t>
            </a:r>
            <a:r>
              <a:rPr lang="ru-RU" sz="3600" b="1" dirty="0">
                <a:solidFill>
                  <a:srgbClr val="FFC000"/>
                </a:solidFill>
              </a:rPr>
              <a:t>в </a:t>
            </a:r>
            <a:r>
              <a:rPr lang="ru-RU" sz="3600" b="1" dirty="0" err="1">
                <a:solidFill>
                  <a:srgbClr val="FFC000"/>
                </a:solidFill>
              </a:rPr>
              <a:t>системі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вивчених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навчальних</a:t>
            </a:r>
            <a:r>
              <a:rPr lang="ru-RU" sz="3600" b="1" dirty="0">
                <a:solidFill>
                  <a:srgbClr val="FFC000"/>
                </a:solidFill>
              </a:rPr>
              <a:t> </a:t>
            </a:r>
            <a:r>
              <a:rPr lang="ru-RU" sz="3600" b="1" dirty="0" err="1">
                <a:solidFill>
                  <a:srgbClr val="FFC000"/>
                </a:solidFill>
              </a:rPr>
              <a:t>дій</a:t>
            </a:r>
            <a:r>
              <a:rPr lang="ru-RU" sz="3600" b="1" dirty="0" smtClean="0">
                <a:solidFill>
                  <a:srgbClr val="FFC000"/>
                </a:solidFill>
              </a:rPr>
              <a:t>.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67544" y="1484784"/>
            <a:ext cx="842493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spcBef>
                <a:spcPct val="20000"/>
              </a:spcBef>
            </a:pPr>
            <a:r>
              <a:rPr lang="uk-UA" sz="3200" b="1" dirty="0">
                <a:solidFill>
                  <a:srgbClr val="FF0000"/>
                </a:solidFill>
              </a:rPr>
              <a:t>7</a:t>
            </a:r>
            <a:r>
              <a:rPr lang="ru-RU" sz="3200" b="1" dirty="0">
                <a:solidFill>
                  <a:srgbClr val="FF0000"/>
                </a:solidFill>
              </a:rPr>
              <a:t>. </a:t>
            </a:r>
            <a:r>
              <a:rPr lang="ru-RU" sz="3200" b="1" dirty="0" err="1">
                <a:solidFill>
                  <a:srgbClr val="FF0000"/>
                </a:solidFill>
              </a:rPr>
              <a:t>Включення</a:t>
            </a:r>
            <a:r>
              <a:rPr lang="ru-RU" sz="3200" b="1" dirty="0">
                <a:solidFill>
                  <a:srgbClr val="FF0000"/>
                </a:solidFill>
              </a:rPr>
              <a:t> в систему </a:t>
            </a:r>
            <a:r>
              <a:rPr lang="ru-RU" sz="3200" b="1" dirty="0" err="1">
                <a:solidFill>
                  <a:srgbClr val="FF0000"/>
                </a:solidFill>
              </a:rPr>
              <a:t>знань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і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повторення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Ученик, 1 Сентября, Школа клипарты, Школьный клипарт, День знаний, загрузить бесплатно"/>
          <p:cNvPicPr/>
          <p:nvPr/>
        </p:nvPicPr>
        <p:blipFill>
          <a:blip r:embed="rId4" cstate="print"/>
          <a:srcRect l="14801" t="3766" r="12972" b="6525"/>
          <a:stretch>
            <a:fillRect/>
          </a:stretch>
        </p:blipFill>
        <p:spPr bwMode="auto">
          <a:xfrm>
            <a:off x="6012160" y="3356992"/>
            <a:ext cx="2876458" cy="3254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420888"/>
            <a:ext cx="6552728" cy="4104456"/>
          </a:xfrm>
        </p:spPr>
        <p:txBody>
          <a:bodyPr>
            <a:normAutofit/>
          </a:bodyPr>
          <a:lstStyle/>
          <a:p>
            <a:pPr algn="l"/>
            <a:r>
              <a:rPr lang="ru-RU" b="1" dirty="0" err="1">
                <a:solidFill>
                  <a:srgbClr val="FFC000"/>
                </a:solidFill>
              </a:rPr>
              <a:t>Ф</a:t>
            </a:r>
            <a:r>
              <a:rPr lang="ru-RU" b="1" dirty="0" err="1" smtClean="0">
                <a:solidFill>
                  <a:srgbClr val="FFC000"/>
                </a:solidFill>
              </a:rPr>
              <a:t>іксується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вивчена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інформація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організовується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рефлексія</a:t>
            </a:r>
            <a:r>
              <a:rPr lang="ru-RU" b="1" dirty="0" smtClean="0">
                <a:solidFill>
                  <a:srgbClr val="FFC000"/>
                </a:solidFill>
              </a:rPr>
              <a:t>                         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самооцінка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власної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навчальної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діяльності</a:t>
            </a:r>
            <a:r>
              <a:rPr lang="ru-RU" b="1" dirty="0">
                <a:solidFill>
                  <a:srgbClr val="FFC000"/>
                </a:solidFill>
              </a:rPr>
              <a:t>.                   </a:t>
            </a:r>
            <a:endParaRPr lang="ru-RU" b="1" dirty="0" smtClean="0">
              <a:solidFill>
                <a:srgbClr val="FFC000"/>
              </a:solidFill>
            </a:endParaRPr>
          </a:p>
          <a:p>
            <a:pPr algn="l"/>
            <a:r>
              <a:rPr lang="ru-RU" b="1" dirty="0" err="1" smtClean="0">
                <a:solidFill>
                  <a:srgbClr val="FFC000"/>
                </a:solidFill>
              </a:rPr>
              <a:t>Співвідносяться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FFC000"/>
                </a:solidFill>
              </a:rPr>
              <a:t>поставлена мета </a:t>
            </a:r>
            <a:r>
              <a:rPr lang="ru-RU" b="1" dirty="0" smtClean="0">
                <a:solidFill>
                  <a:srgbClr val="FFC000"/>
                </a:solidFill>
              </a:rPr>
              <a:t>                 </a:t>
            </a:r>
            <a:r>
              <a:rPr lang="ru-RU" b="1" dirty="0" err="1" smtClean="0">
                <a:solidFill>
                  <a:srgbClr val="FFC000"/>
                </a:solidFill>
              </a:rPr>
              <a:t>й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результати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фіксується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ступінь</a:t>
            </a:r>
            <a:r>
              <a:rPr lang="ru-RU" b="1" dirty="0" smtClean="0">
                <a:solidFill>
                  <a:srgbClr val="FFC000"/>
                </a:solidFill>
              </a:rPr>
              <a:t>                   </a:t>
            </a:r>
            <a:r>
              <a:rPr lang="ru-RU" b="1" dirty="0" err="1" smtClean="0">
                <a:solidFill>
                  <a:srgbClr val="FFC000"/>
                </a:solidFill>
              </a:rPr>
              <a:t>їх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відповідності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та </a:t>
            </a:r>
            <a:r>
              <a:rPr lang="ru-RU" b="1" dirty="0" err="1">
                <a:solidFill>
                  <a:srgbClr val="FFC000"/>
                </a:solidFill>
              </a:rPr>
              <a:t>намічаються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подальші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цілі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діяльності</a:t>
            </a:r>
            <a:r>
              <a:rPr lang="ru-RU" b="1" dirty="0">
                <a:solidFill>
                  <a:srgbClr val="FFC000"/>
                </a:solidFill>
              </a:rPr>
              <a:t>.</a:t>
            </a:r>
          </a:p>
          <a:p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sng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“ відкриття ” нових знань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67544" y="148478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514350" indent="-514350">
              <a:spcBef>
                <a:spcPct val="20000"/>
              </a:spcBef>
            </a:pPr>
            <a:r>
              <a:rPr lang="uk-UA" sz="4000" b="1" dirty="0">
                <a:solidFill>
                  <a:srgbClr val="FF0000"/>
                </a:solidFill>
              </a:rPr>
              <a:t>8</a:t>
            </a:r>
            <a:r>
              <a:rPr lang="ru-RU" sz="4000" b="1" dirty="0">
                <a:solidFill>
                  <a:srgbClr val="FF0000"/>
                </a:solidFill>
              </a:rPr>
              <a:t>. </a:t>
            </a:r>
            <a:r>
              <a:rPr lang="ru-RU" sz="4000" b="1" dirty="0" err="1">
                <a:solidFill>
                  <a:srgbClr val="FF0000"/>
                </a:solidFill>
              </a:rPr>
              <a:t>Рефлексія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навчальної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діяльності</a:t>
            </a:r>
            <a:r>
              <a:rPr lang="ru-RU" sz="4000" b="1" dirty="0">
                <a:solidFill>
                  <a:srgbClr val="FF0000"/>
                </a:solidFill>
              </a:rPr>
              <a:t> на </a:t>
            </a:r>
            <a:r>
              <a:rPr lang="ru-RU" sz="4000" b="1" dirty="0" err="1">
                <a:solidFill>
                  <a:srgbClr val="FF0000"/>
                </a:solidFill>
              </a:rPr>
              <a:t>уроці</a:t>
            </a:r>
            <a:r>
              <a:rPr lang="ru-RU" sz="4000" b="1" dirty="0">
                <a:solidFill>
                  <a:srgbClr val="FF0000"/>
                </a:solidFill>
              </a:rPr>
              <a:t> (</a:t>
            </a:r>
            <a:r>
              <a:rPr lang="ru-RU" sz="4000" b="1" dirty="0" err="1">
                <a:solidFill>
                  <a:srgbClr val="FF0000"/>
                </a:solidFill>
              </a:rPr>
              <a:t>підсумок</a:t>
            </a:r>
            <a:r>
              <a:rPr lang="ru-RU" sz="4000" b="1" dirty="0">
                <a:solidFill>
                  <a:srgbClr val="FF0000"/>
                </a:solidFill>
              </a:rPr>
              <a:t> уроку).</a:t>
            </a:r>
            <a:endParaRPr lang="ru-RU" sz="4000" dirty="0">
              <a:solidFill>
                <a:srgbClr val="FF0000"/>
              </a:solidFill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NA0144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717032"/>
            <a:ext cx="2530855" cy="285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err="1">
                <a:solidFill>
                  <a:srgbClr val="FF0000"/>
                </a:solidFill>
              </a:rPr>
              <a:t>Уміння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інструктувати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 err="1" smtClean="0">
                <a:solidFill>
                  <a:srgbClr val="FFC000"/>
                </a:solidFill>
              </a:rPr>
              <a:t>завжди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давати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чіткі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зрозумілі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продумані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інструкції</a:t>
            </a:r>
            <a:r>
              <a:rPr lang="ru-RU" dirty="0">
                <a:solidFill>
                  <a:srgbClr val="FFC000"/>
                </a:solidFill>
              </a:rPr>
              <a:t>; </a:t>
            </a:r>
          </a:p>
          <a:p>
            <a:r>
              <a:rPr lang="ru-RU" dirty="0" err="1" smtClean="0">
                <a:solidFill>
                  <a:srgbClr val="FFC000"/>
                </a:solidFill>
              </a:rPr>
              <a:t>розподіляти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довгі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інструкції</a:t>
            </a:r>
            <a:r>
              <a:rPr lang="ru-RU" dirty="0">
                <a:solidFill>
                  <a:srgbClr val="FFC000"/>
                </a:solidFill>
              </a:rPr>
              <a:t> на кроки, </a:t>
            </a:r>
            <a:r>
              <a:rPr lang="ru-RU" dirty="0" err="1">
                <a:solidFill>
                  <a:srgbClr val="FFC000"/>
                </a:solidFill>
              </a:rPr>
              <a:t>щоб</a:t>
            </a:r>
            <a:r>
              <a:rPr lang="ru-RU" dirty="0">
                <a:solidFill>
                  <a:srgbClr val="FFC000"/>
                </a:solidFill>
              </a:rPr>
              <a:t> не </a:t>
            </a:r>
            <a:r>
              <a:rPr lang="ru-RU" dirty="0" err="1">
                <a:solidFill>
                  <a:srgbClr val="FFC000"/>
                </a:solidFill>
              </a:rPr>
              <a:t>перевантажити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увагу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учнів</a:t>
            </a:r>
            <a:r>
              <a:rPr lang="ru-RU" dirty="0">
                <a:solidFill>
                  <a:srgbClr val="FFC000"/>
                </a:solidFill>
              </a:rPr>
              <a:t>; </a:t>
            </a:r>
          </a:p>
          <a:p>
            <a:r>
              <a:rPr lang="ru-RU" dirty="0" err="1" smtClean="0">
                <a:solidFill>
                  <a:srgbClr val="FFC000"/>
                </a:solidFill>
              </a:rPr>
              <a:t>намагатися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передбачити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поведінку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учнів</a:t>
            </a:r>
            <a:r>
              <a:rPr lang="ru-RU" dirty="0">
                <a:solidFill>
                  <a:srgbClr val="FFC000"/>
                </a:solidFill>
              </a:rPr>
              <a:t> при </a:t>
            </a:r>
            <a:r>
              <a:rPr lang="ru-RU" dirty="0" err="1">
                <a:solidFill>
                  <a:srgbClr val="FFC000"/>
                </a:solidFill>
              </a:rPr>
              <a:t>виконанні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завдань</a:t>
            </a:r>
            <a:r>
              <a:rPr lang="ru-RU" dirty="0">
                <a:solidFill>
                  <a:srgbClr val="FFC000"/>
                </a:solidFill>
              </a:rPr>
              <a:t>; </a:t>
            </a:r>
          </a:p>
          <a:p>
            <a:r>
              <a:rPr lang="ru-RU" dirty="0" err="1" smtClean="0">
                <a:solidFill>
                  <a:srgbClr val="FFC000"/>
                </a:solidFill>
              </a:rPr>
              <a:t>забезпечувати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зворотній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зв'язок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щоб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зрозуміти</a:t>
            </a:r>
            <a:r>
              <a:rPr lang="ru-RU" dirty="0">
                <a:solidFill>
                  <a:srgbClr val="FFC000"/>
                </a:solidFill>
              </a:rPr>
              <a:t>, </a:t>
            </a:r>
            <a:r>
              <a:rPr lang="ru-RU" dirty="0" err="1">
                <a:solidFill>
                  <a:srgbClr val="FFC000"/>
                </a:solidFill>
              </a:rPr>
              <a:t>наскільки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учні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зрозуміли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завдання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6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600" b="1" i="1" u="sng" dirty="0" smtClean="0">
                <a:solidFill>
                  <a:srgbClr val="FFC000"/>
                </a:solidFill>
              </a:rPr>
              <a:t> методу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496944" cy="489654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600" b="1" dirty="0" err="1">
                <a:solidFill>
                  <a:srgbClr val="FF0000"/>
                </a:solidFill>
              </a:rPr>
              <a:t>Уміння</a:t>
            </a:r>
            <a:r>
              <a:rPr lang="ru-RU" sz="3600" b="1" dirty="0">
                <a:solidFill>
                  <a:srgbClr val="FF0000"/>
                </a:solidFill>
              </a:rPr>
              <a:t> </a:t>
            </a:r>
            <a:r>
              <a:rPr lang="ru-RU" sz="3600" b="1" dirty="0" err="1">
                <a:solidFill>
                  <a:srgbClr val="FF0000"/>
                </a:solidFill>
              </a:rPr>
              <a:t>підтримати</a:t>
            </a:r>
            <a:r>
              <a:rPr lang="ru-RU" sz="3600" b="1" dirty="0">
                <a:solidFill>
                  <a:srgbClr val="FF0000"/>
                </a:solidFill>
              </a:rPr>
              <a:t> </a:t>
            </a:r>
            <a:r>
              <a:rPr lang="ru-RU" sz="3600" b="1" dirty="0" err="1">
                <a:solidFill>
                  <a:srgbClr val="FF0000"/>
                </a:solidFill>
              </a:rPr>
              <a:t>учня</a:t>
            </a:r>
            <a:endParaRPr lang="ru-RU" sz="3600" dirty="0">
              <a:solidFill>
                <a:srgbClr val="FF0000"/>
              </a:solidFill>
            </a:endParaRPr>
          </a:p>
          <a:p>
            <a:pPr algn="l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 err="1">
                <a:solidFill>
                  <a:srgbClr val="FFC000"/>
                </a:solidFill>
              </a:rPr>
              <a:t>Підтримка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ефективніша</a:t>
            </a:r>
            <a:r>
              <a:rPr lang="ru-RU" sz="3600" dirty="0">
                <a:solidFill>
                  <a:srgbClr val="FFC000"/>
                </a:solidFill>
              </a:rPr>
              <a:t>, </a:t>
            </a:r>
            <a:r>
              <a:rPr lang="ru-RU" sz="3600" dirty="0" err="1">
                <a:solidFill>
                  <a:srgbClr val="FFC000"/>
                </a:solidFill>
              </a:rPr>
              <a:t>ніж</a:t>
            </a:r>
            <a:r>
              <a:rPr lang="ru-RU" sz="3600" dirty="0">
                <a:solidFill>
                  <a:srgbClr val="FFC000"/>
                </a:solidFill>
              </a:rPr>
              <a:t> похвала. </a:t>
            </a:r>
            <a:endParaRPr lang="ru-RU" sz="3600" dirty="0" smtClean="0">
              <a:solidFill>
                <a:srgbClr val="FFC000"/>
              </a:solidFill>
            </a:endParaRPr>
          </a:p>
          <a:p>
            <a:pPr algn="l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>
                <a:solidFill>
                  <a:srgbClr val="FFC000"/>
                </a:solidFill>
              </a:rPr>
              <a:t>П</a:t>
            </a:r>
            <a:r>
              <a:rPr lang="ru-RU" sz="3600" dirty="0" smtClean="0">
                <a:solidFill>
                  <a:srgbClr val="FFC000"/>
                </a:solidFill>
              </a:rPr>
              <a:t>охвала</a:t>
            </a:r>
            <a:r>
              <a:rPr lang="ru-RU" sz="3600" dirty="0">
                <a:solidFill>
                  <a:srgbClr val="FFC000"/>
                </a:solidFill>
              </a:rPr>
              <a:t>  приводить </a:t>
            </a:r>
            <a:r>
              <a:rPr lang="ru-RU" sz="3600" dirty="0" err="1">
                <a:solidFill>
                  <a:srgbClr val="FFC000"/>
                </a:solidFill>
              </a:rPr>
              <a:t>учня</a:t>
            </a:r>
            <a:r>
              <a:rPr lang="ru-RU" sz="3600" dirty="0">
                <a:solidFill>
                  <a:srgbClr val="FFC000"/>
                </a:solidFill>
              </a:rPr>
              <a:t> до думки</a:t>
            </a:r>
            <a:r>
              <a:rPr lang="ru-RU" sz="3600" dirty="0" smtClean="0">
                <a:solidFill>
                  <a:srgbClr val="FFC000"/>
                </a:solidFill>
              </a:rPr>
              <a:t>,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що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будь-яка</a:t>
            </a:r>
            <a:r>
              <a:rPr lang="ru-RU" sz="3600" dirty="0">
                <a:solidFill>
                  <a:srgbClr val="FFC000"/>
                </a:solidFill>
              </a:rPr>
              <a:t> робота </a:t>
            </a:r>
            <a:r>
              <a:rPr lang="ru-RU" sz="3600" dirty="0" err="1">
                <a:solidFill>
                  <a:srgbClr val="FFC000"/>
                </a:solidFill>
              </a:rPr>
              <a:t>виконується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саме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заради</a:t>
            </a:r>
            <a:r>
              <a:rPr lang="ru-RU" sz="3600" dirty="0">
                <a:solidFill>
                  <a:srgbClr val="FFC000"/>
                </a:solidFill>
              </a:rPr>
              <a:t> того, </a:t>
            </a:r>
            <a:r>
              <a:rPr lang="ru-RU" sz="3600" dirty="0" err="1">
                <a:solidFill>
                  <a:srgbClr val="FFC000"/>
                </a:solidFill>
              </a:rPr>
              <a:t>щоб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його</a:t>
            </a:r>
            <a:r>
              <a:rPr lang="ru-RU" sz="3600" dirty="0">
                <a:solidFill>
                  <a:srgbClr val="FFC000"/>
                </a:solidFill>
              </a:rPr>
              <a:t> похвалили. </a:t>
            </a:r>
            <a:endParaRPr lang="ru-RU" sz="3600" dirty="0" smtClean="0">
              <a:solidFill>
                <a:srgbClr val="FFC000"/>
              </a:solidFill>
            </a:endParaRPr>
          </a:p>
          <a:p>
            <a:pPr algn="l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 err="1">
                <a:solidFill>
                  <a:srgbClr val="FFC000"/>
                </a:solidFill>
              </a:rPr>
              <a:t>П</a:t>
            </a:r>
            <a:r>
              <a:rPr lang="ru-RU" sz="3600" dirty="0" err="1" smtClean="0">
                <a:solidFill>
                  <a:srgbClr val="FFC000"/>
                </a:solidFill>
              </a:rPr>
              <a:t>ідтримка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>
                <a:solidFill>
                  <a:srgbClr val="FFC000"/>
                </a:solidFill>
              </a:rPr>
              <a:t>ж </a:t>
            </a:r>
            <a:r>
              <a:rPr lang="ru-RU" sz="3600" dirty="0" err="1">
                <a:solidFill>
                  <a:srgbClr val="FFC000"/>
                </a:solidFill>
              </a:rPr>
              <a:t>висловлює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повагу</a:t>
            </a:r>
            <a:r>
              <a:rPr lang="ru-RU" sz="3600" dirty="0">
                <a:solidFill>
                  <a:srgbClr val="FFC000"/>
                </a:solidFill>
              </a:rPr>
              <a:t> та </a:t>
            </a:r>
            <a:r>
              <a:rPr lang="ru-RU" sz="3600" dirty="0" err="1">
                <a:solidFill>
                  <a:srgbClr val="FFC000"/>
                </a:solidFill>
              </a:rPr>
              <a:t>віру</a:t>
            </a:r>
            <a:r>
              <a:rPr lang="ru-RU" sz="3600" dirty="0">
                <a:solidFill>
                  <a:srgbClr val="FFC000"/>
                </a:solidFill>
              </a:rPr>
              <a:t> в </a:t>
            </a:r>
            <a:r>
              <a:rPr lang="ru-RU" sz="3600" dirty="0" err="1">
                <a:solidFill>
                  <a:srgbClr val="FFC000"/>
                </a:solidFill>
              </a:rPr>
              <a:t>здібності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учня</a:t>
            </a:r>
            <a:r>
              <a:rPr lang="ru-RU" sz="3600" dirty="0">
                <a:solidFill>
                  <a:srgbClr val="FFC000"/>
                </a:solidFill>
              </a:rPr>
              <a:t>, </a:t>
            </a:r>
            <a:r>
              <a:rPr lang="ru-RU" sz="3600" dirty="0" err="1">
                <a:solidFill>
                  <a:srgbClr val="FFC000"/>
                </a:solidFill>
              </a:rPr>
              <a:t>більше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віддає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належне</a:t>
            </a:r>
            <a:r>
              <a:rPr lang="ru-RU" sz="3600" dirty="0">
                <a:solidFill>
                  <a:srgbClr val="FFC000"/>
                </a:solidFill>
              </a:rPr>
              <a:t> </a:t>
            </a:r>
            <a:r>
              <a:rPr lang="ru-RU" sz="3600" dirty="0" err="1">
                <a:solidFill>
                  <a:srgbClr val="FFC000"/>
                </a:solidFill>
              </a:rPr>
              <a:t>його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>
                <a:solidFill>
                  <a:srgbClr val="FFC000"/>
                </a:solidFill>
              </a:rPr>
              <a:t>зусиллям</a:t>
            </a:r>
            <a:r>
              <a:rPr lang="ru-RU" sz="3600" dirty="0">
                <a:solidFill>
                  <a:srgbClr val="FFC000"/>
                </a:solidFill>
              </a:rPr>
              <a:t>, </a:t>
            </a:r>
            <a:r>
              <a:rPr lang="ru-RU" sz="3600" dirty="0" err="1" smtClean="0">
                <a:solidFill>
                  <a:srgbClr val="FFC000"/>
                </a:solidFill>
              </a:rPr>
              <a:t>ніж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>
                <a:solidFill>
                  <a:srgbClr val="FFC000"/>
                </a:solidFill>
              </a:rPr>
              <a:t> </a:t>
            </a:r>
            <a:r>
              <a:rPr lang="ru-RU" sz="3600" dirty="0" err="1" smtClean="0">
                <a:solidFill>
                  <a:srgbClr val="FFC000"/>
                </a:solidFill>
              </a:rPr>
              <a:t>успіхам</a:t>
            </a:r>
            <a:r>
              <a:rPr lang="ru-RU" sz="3600" dirty="0" smtClean="0">
                <a:solidFill>
                  <a:srgbClr val="FFC000"/>
                </a:solidFill>
              </a:rPr>
              <a:t>  та </a:t>
            </a:r>
            <a:r>
              <a:rPr lang="ru-RU" sz="3600" dirty="0" err="1">
                <a:solidFill>
                  <a:srgbClr val="FFC000"/>
                </a:solidFill>
              </a:rPr>
              <a:t>досягненням</a:t>
            </a:r>
            <a:r>
              <a:rPr lang="ru-RU" sz="3600" dirty="0">
                <a:solidFill>
                  <a:srgbClr val="FFC00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6" name="Заголовок 8"/>
          <p:cNvSpPr txBox="1"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6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600" b="1" i="1" u="sng" dirty="0" smtClean="0">
                <a:solidFill>
                  <a:srgbClr val="FFC000"/>
                </a:solidFill>
              </a:rPr>
              <a:t> методу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50691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err="1">
                <a:solidFill>
                  <a:srgbClr val="FF0000"/>
                </a:solidFill>
              </a:rPr>
              <a:t>Уміння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ставити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питання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задавати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питання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всім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учням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задавати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питання</a:t>
            </a:r>
            <a:r>
              <a:rPr lang="ru-RU" b="1" dirty="0">
                <a:solidFill>
                  <a:srgbClr val="FFC000"/>
                </a:solidFill>
              </a:rPr>
              <a:t>, на </a:t>
            </a:r>
            <a:r>
              <a:rPr lang="ru-RU" b="1" dirty="0" err="1">
                <a:solidFill>
                  <a:srgbClr val="FFC000"/>
                </a:solidFill>
              </a:rPr>
              <a:t>які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існує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кілька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правильних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відповідей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практикувати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обговорення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важливих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відповідей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спочатку</a:t>
            </a:r>
            <a:r>
              <a:rPr lang="ru-RU" b="1" dirty="0">
                <a:solidFill>
                  <a:srgbClr val="FFC000"/>
                </a:solidFill>
              </a:rPr>
              <a:t> в </a:t>
            </a:r>
            <a:r>
              <a:rPr lang="ru-RU" b="1" dirty="0" err="1">
                <a:solidFill>
                  <a:srgbClr val="FFC000"/>
                </a:solidFill>
              </a:rPr>
              <a:t>парі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потім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малій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групі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тільки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після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цього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усім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класом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використовувати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навички</a:t>
            </a:r>
            <a:r>
              <a:rPr lang="ru-RU" b="1" dirty="0">
                <a:solidFill>
                  <a:srgbClr val="FFC000"/>
                </a:solidFill>
              </a:rPr>
              <a:t> активного </a:t>
            </a:r>
            <a:r>
              <a:rPr lang="ru-RU" b="1" dirty="0" err="1">
                <a:solidFill>
                  <a:srgbClr val="FFC000"/>
                </a:solidFill>
              </a:rPr>
              <a:t>слухання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під</a:t>
            </a:r>
            <a:r>
              <a:rPr lang="ru-RU" b="1" dirty="0">
                <a:solidFill>
                  <a:srgbClr val="FFC000"/>
                </a:solidFill>
              </a:rPr>
              <a:t> час </a:t>
            </a:r>
            <a:r>
              <a:rPr lang="ru-RU" b="1" dirty="0" err="1">
                <a:solidFill>
                  <a:srgbClr val="FFC000"/>
                </a:solidFill>
              </a:rPr>
              <a:t>відповідей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учнів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уникати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спокуси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негайно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перебити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або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виправити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висловлювати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безоціночне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судження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в </a:t>
            </a:r>
            <a:r>
              <a:rPr lang="ru-RU" b="1" dirty="0" err="1">
                <a:solidFill>
                  <a:srgbClr val="FFC000"/>
                </a:solidFill>
              </a:rPr>
              <a:t>разі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невірної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відповіді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переадресовувати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питання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іншим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учням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пропонувати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учневі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узагальнити</a:t>
            </a:r>
            <a:r>
              <a:rPr lang="ru-RU" b="1" dirty="0">
                <a:solidFill>
                  <a:srgbClr val="FFC000"/>
                </a:solidFill>
              </a:rPr>
              <a:t> думки </a:t>
            </a:r>
            <a:r>
              <a:rPr lang="ru-RU" b="1" dirty="0" err="1">
                <a:solidFill>
                  <a:srgbClr val="FFC000"/>
                </a:solidFill>
              </a:rPr>
              <a:t>іншого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пропонувати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учням</a:t>
            </a:r>
            <a:r>
              <a:rPr lang="ru-RU" b="1" dirty="0">
                <a:solidFill>
                  <a:srgbClr val="FFC000"/>
                </a:solidFill>
              </a:rPr>
              <a:t> «</a:t>
            </a:r>
            <a:r>
              <a:rPr lang="ru-RU" b="1" dirty="0" err="1">
                <a:solidFill>
                  <a:srgbClr val="FFC000"/>
                </a:solidFill>
              </a:rPr>
              <a:t>розпакувати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спосіб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мислення</a:t>
            </a:r>
            <a:r>
              <a:rPr lang="ru-RU" b="1" dirty="0">
                <a:solidFill>
                  <a:srgbClr val="FFC000"/>
                </a:solidFill>
              </a:rPr>
              <a:t>», </a:t>
            </a:r>
            <a:r>
              <a:rPr lang="ru-RU" b="1" dirty="0" err="1">
                <a:solidFill>
                  <a:srgbClr val="FFC000"/>
                </a:solidFill>
              </a:rPr>
              <a:t>розповісти</a:t>
            </a:r>
            <a:r>
              <a:rPr lang="ru-RU" b="1" dirty="0">
                <a:solidFill>
                  <a:srgbClr val="FFC000"/>
                </a:solidFill>
              </a:rPr>
              <a:t> як вони думали, коли приходили до </a:t>
            </a:r>
            <a:r>
              <a:rPr lang="ru-RU" b="1" dirty="0" err="1">
                <a:solidFill>
                  <a:srgbClr val="FFC000"/>
                </a:solidFill>
              </a:rPr>
              <a:t>рішення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заохочувати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учнів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задавати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питання</a:t>
            </a:r>
            <a:r>
              <a:rPr lang="ru-RU" b="1" dirty="0">
                <a:solidFill>
                  <a:srgbClr val="FFC000"/>
                </a:solidFill>
              </a:rPr>
              <a:t> один одному. 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Заголовок 8"/>
          <p:cNvSpPr txBox="1">
            <a:spLocks noGrp="1"/>
          </p:cNvSpPr>
          <p:nvPr>
            <p:ph type="title"/>
          </p:nvPr>
        </p:nvSpPr>
        <p:spPr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6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600" b="1" i="1" u="sng" dirty="0" smtClean="0">
                <a:solidFill>
                  <a:srgbClr val="FFC000"/>
                </a:solidFill>
              </a:rPr>
              <a:t> методу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8496944" cy="3960439"/>
          </a:xfrm>
        </p:spPr>
        <p:txBody>
          <a:bodyPr>
            <a:normAutofit fontScale="90000"/>
          </a:bodyPr>
          <a:lstStyle/>
          <a:p>
            <a:pPr algn="r"/>
            <a:r>
              <a:rPr lang="uk-UA" b="1" i="1" dirty="0">
                <a:solidFill>
                  <a:srgbClr val="FFC000"/>
                </a:solidFill>
              </a:rPr>
              <a:t>«</a:t>
            </a:r>
            <a:r>
              <a:rPr lang="ru-RU" b="1" i="1" dirty="0">
                <a:solidFill>
                  <a:srgbClr val="FFC000"/>
                </a:solidFill>
              </a:rPr>
              <a:t>Той, </a:t>
            </a:r>
            <a:r>
              <a:rPr lang="ru-RU" b="1" i="1" dirty="0" err="1">
                <a:solidFill>
                  <a:srgbClr val="FFC000"/>
                </a:solidFill>
              </a:rPr>
              <a:t>хто</a:t>
            </a:r>
            <a:r>
              <a:rPr lang="ru-RU" b="1" i="1" dirty="0">
                <a:solidFill>
                  <a:srgbClr val="FFC000"/>
                </a:solidFill>
              </a:rPr>
              <a:t>, </a:t>
            </a:r>
            <a:r>
              <a:rPr lang="ru-RU" b="1" i="1" dirty="0" err="1">
                <a:solidFill>
                  <a:srgbClr val="FFC000"/>
                </a:solidFill>
              </a:rPr>
              <a:t>звертаючись</a:t>
            </a:r>
            <a:r>
              <a:rPr lang="ru-RU" b="1" i="1" dirty="0">
                <a:solidFill>
                  <a:srgbClr val="FFC000"/>
                </a:solidFill>
              </a:rPr>
              <a:t> до старого, 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b="1" i="1" dirty="0" err="1">
                <a:solidFill>
                  <a:srgbClr val="FFC000"/>
                </a:solidFill>
              </a:rPr>
              <a:t>здатний</a:t>
            </a:r>
            <a:r>
              <a:rPr lang="ru-RU" b="1" i="1" dirty="0">
                <a:solidFill>
                  <a:srgbClr val="FFC000"/>
                </a:solidFill>
              </a:rPr>
              <a:t> </a:t>
            </a:r>
            <a:r>
              <a:rPr lang="ru-RU" b="1" i="1" dirty="0" err="1">
                <a:solidFill>
                  <a:srgbClr val="FFC000"/>
                </a:solidFill>
              </a:rPr>
              <a:t>відкрити</a:t>
            </a:r>
            <a:r>
              <a:rPr lang="ru-RU" b="1" i="1" dirty="0">
                <a:solidFill>
                  <a:srgbClr val="FFC000"/>
                </a:solidFill>
              </a:rPr>
              <a:t> </a:t>
            </a:r>
            <a:r>
              <a:rPr lang="ru-RU" b="1" i="1" dirty="0" err="1">
                <a:solidFill>
                  <a:srgbClr val="FFC000"/>
                </a:solidFill>
              </a:rPr>
              <a:t>нове</a:t>
            </a:r>
            <a:r>
              <a:rPr lang="ru-RU" b="1" i="1" dirty="0">
                <a:solidFill>
                  <a:srgbClr val="FFC000"/>
                </a:solidFill>
              </a:rPr>
              <a:t>, 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b="1" i="1" dirty="0" err="1">
                <a:solidFill>
                  <a:srgbClr val="FFC000"/>
                </a:solidFill>
              </a:rPr>
              <a:t>гідний</a:t>
            </a:r>
            <a:r>
              <a:rPr lang="ru-RU" b="1" i="1" dirty="0">
                <a:solidFill>
                  <a:srgbClr val="FFC000"/>
                </a:solidFill>
              </a:rPr>
              <a:t> бути </a:t>
            </a:r>
            <a:r>
              <a:rPr lang="ru-RU" b="1" i="1" dirty="0" err="1">
                <a:solidFill>
                  <a:srgbClr val="FFC000"/>
                </a:solidFill>
              </a:rPr>
              <a:t>вчителем</a:t>
            </a:r>
            <a:r>
              <a:rPr lang="ru-RU" b="1" i="1" dirty="0">
                <a:solidFill>
                  <a:srgbClr val="FFC000"/>
                </a:solidFill>
              </a:rPr>
              <a:t>»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b="1" i="1" dirty="0">
                <a:solidFill>
                  <a:srgbClr val="FFC000"/>
                </a:solidFill>
              </a:rPr>
              <a:t> </a:t>
            </a:r>
            <a:r>
              <a:rPr lang="ru-RU" b="1" i="1" dirty="0" err="1">
                <a:solidFill>
                  <a:srgbClr val="FFC000"/>
                </a:solidFill>
              </a:rPr>
              <a:t>Конфуцій</a:t>
            </a:r>
            <a:r>
              <a:rPr lang="ru-RU" b="1" i="1" dirty="0">
                <a:solidFill>
                  <a:srgbClr val="FFC00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10622">
            <a:off x="1051985" y="3182349"/>
            <a:ext cx="2587242" cy="3420764"/>
          </a:xfrm>
          <a:prstGeom prst="roundRect">
            <a:avLst>
              <a:gd name="adj" fmla="val 2648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err="1">
                <a:solidFill>
                  <a:srgbClr val="FF0000"/>
                </a:solidFill>
              </a:rPr>
              <a:t>Уміння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спостерігати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під</a:t>
            </a:r>
            <a:r>
              <a:rPr lang="ru-RU" b="1" dirty="0">
                <a:solidFill>
                  <a:srgbClr val="FF0000"/>
                </a:solidFill>
              </a:rPr>
              <a:t> час </a:t>
            </a:r>
            <a:r>
              <a:rPr lang="ru-RU" b="1" dirty="0" err="1">
                <a:solidFill>
                  <a:srgbClr val="FF0000"/>
                </a:solidFill>
              </a:rPr>
              <a:t>організації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групової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діяльності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завжди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FFC000"/>
                </a:solidFill>
              </a:rPr>
              <a:t>бути в </a:t>
            </a:r>
            <a:r>
              <a:rPr lang="ru-RU" b="1" dirty="0" err="1">
                <a:solidFill>
                  <a:srgbClr val="FFC000"/>
                </a:solidFill>
              </a:rPr>
              <a:t>курсі</a:t>
            </a:r>
            <a:r>
              <a:rPr lang="ru-RU" b="1" dirty="0">
                <a:solidFill>
                  <a:srgbClr val="FFC000"/>
                </a:solidFill>
              </a:rPr>
              <a:t> того, </a:t>
            </a:r>
            <a:r>
              <a:rPr lang="ru-RU" b="1" dirty="0" err="1">
                <a:solidFill>
                  <a:srgbClr val="FFC000"/>
                </a:solidFill>
              </a:rPr>
              <a:t>що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роблять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учні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переходити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від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групи</a:t>
            </a:r>
            <a:r>
              <a:rPr lang="ru-RU" b="1" dirty="0">
                <a:solidFill>
                  <a:srgbClr val="FFC000"/>
                </a:solidFill>
              </a:rPr>
              <a:t> до </a:t>
            </a:r>
            <a:r>
              <a:rPr lang="ru-RU" b="1" dirty="0" err="1">
                <a:solidFill>
                  <a:srgbClr val="FFC000"/>
                </a:solidFill>
              </a:rPr>
              <a:t>групи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слухати</a:t>
            </a:r>
            <a:r>
              <a:rPr lang="ru-RU" b="1" dirty="0">
                <a:solidFill>
                  <a:srgbClr val="FFC000"/>
                </a:solidFill>
              </a:rPr>
              <a:t>, про </a:t>
            </a:r>
            <a:r>
              <a:rPr lang="ru-RU" b="1" dirty="0" err="1">
                <a:solidFill>
                  <a:srgbClr val="FFC000"/>
                </a:solidFill>
              </a:rPr>
              <a:t>що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говорять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учні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smtClean="0">
                <a:solidFill>
                  <a:srgbClr val="FFC000"/>
                </a:solidFill>
              </a:rPr>
              <a:t>як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де </a:t>
            </a:r>
            <a:r>
              <a:rPr lang="ru-RU" b="1" dirty="0" err="1">
                <a:solidFill>
                  <a:srgbClr val="FFC000"/>
                </a:solidFill>
              </a:rPr>
              <a:t>обговорення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спостерігати</a:t>
            </a:r>
            <a:r>
              <a:rPr lang="ru-RU" b="1" dirty="0">
                <a:solidFill>
                  <a:srgbClr val="FFC000"/>
                </a:solidFill>
              </a:rPr>
              <a:t> за </a:t>
            </a:r>
            <a:r>
              <a:rPr lang="ru-RU" b="1" dirty="0" err="1">
                <a:solidFill>
                  <a:srgbClr val="FFC000"/>
                </a:solidFill>
              </a:rPr>
              <a:t>участю</a:t>
            </a:r>
            <a:r>
              <a:rPr lang="ru-RU" b="1" dirty="0">
                <a:solidFill>
                  <a:srgbClr val="FFC000"/>
                </a:solidFill>
              </a:rPr>
              <a:t> кожного в </a:t>
            </a:r>
            <a:r>
              <a:rPr lang="ru-RU" b="1" dirty="0" err="1">
                <a:solidFill>
                  <a:srgbClr val="FFC000"/>
                </a:solidFill>
              </a:rPr>
              <a:t>роботі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r>
              <a:rPr lang="ru-RU" b="1" dirty="0" err="1" smtClean="0">
                <a:solidFill>
                  <a:srgbClr val="FFC000"/>
                </a:solidFill>
              </a:rPr>
              <a:t>втручатися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тільки</a:t>
            </a:r>
            <a:r>
              <a:rPr lang="ru-RU" b="1" dirty="0">
                <a:solidFill>
                  <a:srgbClr val="FFC000"/>
                </a:solidFill>
              </a:rPr>
              <a:t> в </a:t>
            </a:r>
            <a:r>
              <a:rPr lang="ru-RU" b="1" dirty="0" err="1">
                <a:solidFill>
                  <a:srgbClr val="FFC000"/>
                </a:solidFill>
              </a:rPr>
              <a:t>найнеобхідніших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випадках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записувати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свої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спостереження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думати</a:t>
            </a:r>
            <a:r>
              <a:rPr lang="ru-RU" b="1" dirty="0">
                <a:solidFill>
                  <a:srgbClr val="FFC000"/>
                </a:solidFill>
              </a:rPr>
              <a:t> над </a:t>
            </a:r>
            <a:r>
              <a:rPr lang="ru-RU" b="1" dirty="0" err="1">
                <a:solidFill>
                  <a:srgbClr val="FFC000"/>
                </a:solidFill>
              </a:rPr>
              <a:t>тим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ru-RU" b="1" dirty="0">
                <a:solidFill>
                  <a:srgbClr val="FFC000"/>
                </a:solidFill>
              </a:rPr>
              <a:t>коли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як </a:t>
            </a:r>
            <a:r>
              <a:rPr lang="ru-RU" b="1" dirty="0" err="1">
                <a:solidFill>
                  <a:srgbClr val="FFC000"/>
                </a:solidFill>
              </a:rPr>
              <a:t>потрібно</a:t>
            </a:r>
            <a:r>
              <a:rPr lang="ru-RU" b="1" dirty="0">
                <a:solidFill>
                  <a:srgbClr val="FFC000"/>
                </a:solidFill>
              </a:rPr>
              <a:t> буде </a:t>
            </a:r>
            <a:r>
              <a:rPr lang="ru-RU" b="1" dirty="0" err="1">
                <a:solidFill>
                  <a:srgbClr val="FFC000"/>
                </a:solidFill>
              </a:rPr>
              <a:t>втрутитися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щоб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допомогти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групі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працювати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більш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ефективно</a:t>
            </a:r>
            <a:r>
              <a:rPr lang="en-US" b="1" dirty="0">
                <a:solidFill>
                  <a:srgbClr val="FFC000"/>
                </a:solidFill>
              </a:rPr>
              <a:t>.</a:t>
            </a:r>
            <a:endParaRPr lang="ru-RU" b="1" dirty="0">
              <a:solidFill>
                <a:srgbClr val="FFC0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8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uk-UA" sz="3600" b="1" i="1" u="sng" dirty="0" smtClean="0">
                <a:solidFill>
                  <a:srgbClr val="FFC000"/>
                </a:solidFill>
              </a:rPr>
              <a:t>Урок “ відкриття ” нових знань</a:t>
            </a:r>
            <a:endParaRPr lang="ru-RU" sz="3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496944" cy="468052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3400" b="1" dirty="0" err="1">
                <a:solidFill>
                  <a:srgbClr val="FF0000"/>
                </a:solidFill>
              </a:rPr>
              <a:t>Уміння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втрутитися</a:t>
            </a:r>
            <a:r>
              <a:rPr lang="ru-RU" sz="3400" b="1" dirty="0">
                <a:solidFill>
                  <a:srgbClr val="FF0000"/>
                </a:solidFill>
              </a:rPr>
              <a:t> в </a:t>
            </a:r>
            <a:r>
              <a:rPr lang="ru-RU" sz="3400" b="1" dirty="0" err="1">
                <a:solidFill>
                  <a:srgbClr val="FF0000"/>
                </a:solidFill>
              </a:rPr>
              <a:t>події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під</a:t>
            </a:r>
            <a:r>
              <a:rPr lang="ru-RU" sz="3400" b="1" dirty="0">
                <a:solidFill>
                  <a:srgbClr val="FF0000"/>
                </a:solidFill>
              </a:rPr>
              <a:t> час </a:t>
            </a:r>
            <a:r>
              <a:rPr lang="ru-RU" sz="3400" b="1" dirty="0" err="1">
                <a:solidFill>
                  <a:srgbClr val="FF0000"/>
                </a:solidFill>
              </a:rPr>
              <a:t>організації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групової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 smtClean="0">
                <a:solidFill>
                  <a:srgbClr val="FF0000"/>
                </a:solidFill>
              </a:rPr>
              <a:t>діяльності</a:t>
            </a:r>
            <a:endParaRPr lang="ru-RU" sz="3400" b="1" dirty="0">
              <a:solidFill>
                <a:srgbClr val="FF0000"/>
              </a:solidFill>
            </a:endParaRPr>
          </a:p>
          <a:p>
            <a:pPr algn="l"/>
            <a:r>
              <a:rPr lang="ru-RU" sz="3400" b="1" dirty="0" smtClean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Забезпечити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зворотний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зв'язок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під</a:t>
            </a:r>
            <a:r>
              <a:rPr lang="ru-RU" sz="3400" b="1" dirty="0">
                <a:solidFill>
                  <a:srgbClr val="FFC000"/>
                </a:solidFill>
              </a:rPr>
              <a:t> час </a:t>
            </a:r>
            <a:r>
              <a:rPr lang="ru-RU" sz="3400" b="1" dirty="0" err="1" smtClean="0">
                <a:solidFill>
                  <a:srgbClr val="FFC000"/>
                </a:solidFill>
              </a:rPr>
              <a:t>роботи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Забезпечити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точну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відповідність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меті</a:t>
            </a:r>
            <a:r>
              <a:rPr lang="ru-RU" sz="3400" b="1" dirty="0">
                <a:solidFill>
                  <a:srgbClr val="FFC000"/>
                </a:solidFill>
              </a:rPr>
              <a:t> уроку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Перевірити</a:t>
            </a:r>
            <a:r>
              <a:rPr lang="ru-RU" sz="3400" b="1" dirty="0">
                <a:solidFill>
                  <a:srgbClr val="FFC000"/>
                </a:solidFill>
              </a:rPr>
              <a:t>, </a:t>
            </a:r>
            <a:r>
              <a:rPr lang="ru-RU" sz="3400" b="1" dirty="0" err="1">
                <a:solidFill>
                  <a:srgbClr val="FFC000"/>
                </a:solidFill>
              </a:rPr>
              <a:t>чи</a:t>
            </a:r>
            <a:r>
              <a:rPr lang="ru-RU" sz="3400" b="1" dirty="0">
                <a:solidFill>
                  <a:srgbClr val="FFC000"/>
                </a:solidFill>
              </a:rPr>
              <a:t> правильно </a:t>
            </a:r>
            <a:r>
              <a:rPr lang="ru-RU" sz="3400" b="1" dirty="0" err="1">
                <a:solidFill>
                  <a:srgbClr val="FFC000"/>
                </a:solidFill>
              </a:rPr>
              <a:t>його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розуміють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  <a:r>
              <a:rPr lang="ru-RU" sz="3400" b="1" dirty="0" err="1">
                <a:solidFill>
                  <a:srgbClr val="FFC000"/>
                </a:solidFill>
              </a:rPr>
              <a:t>інші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учні</a:t>
            </a:r>
            <a:endParaRPr lang="ru-RU" sz="3400" b="1" dirty="0">
              <a:solidFill>
                <a:srgbClr val="FFC000"/>
              </a:solidFill>
            </a:endParaRP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Допомогти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розвитку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стосунків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співпраці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між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учнями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Покращити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процес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  <a:r>
              <a:rPr lang="ru-RU" sz="3400" b="1" dirty="0" err="1">
                <a:solidFill>
                  <a:srgbClr val="FFC000"/>
                </a:solidFill>
              </a:rPr>
              <a:t>взаємодії</a:t>
            </a:r>
            <a:endParaRPr lang="ru-RU" sz="3400" b="1" dirty="0">
              <a:solidFill>
                <a:srgbClr val="FFC000"/>
              </a:solidFill>
            </a:endParaRP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Відновити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справедливість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Допомогти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прояснити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Допомогти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переглянути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пріоритети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Допомогти</a:t>
            </a:r>
            <a:r>
              <a:rPr lang="ru-RU" sz="3400" b="1" dirty="0">
                <a:solidFill>
                  <a:srgbClr val="FFC000"/>
                </a:solidFill>
              </a:rPr>
              <a:t> у </a:t>
            </a:r>
            <a:r>
              <a:rPr lang="ru-RU" sz="3400" b="1" dirty="0" err="1">
                <a:solidFill>
                  <a:srgbClr val="FFC000"/>
                </a:solidFill>
              </a:rPr>
              <a:t>конфліктній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ситуації</a:t>
            </a:r>
            <a:r>
              <a:rPr lang="ru-RU" sz="3400" b="1" dirty="0">
                <a:solidFill>
                  <a:srgbClr val="FFC000"/>
                </a:solidFill>
              </a:rPr>
              <a:t> </a:t>
            </a:r>
          </a:p>
          <a:p>
            <a:pPr algn="l"/>
            <a:r>
              <a:rPr lang="ru-RU" sz="3400" b="1" dirty="0">
                <a:solidFill>
                  <a:srgbClr val="FFC000"/>
                </a:solidFill>
              </a:rPr>
              <a:t>• </a:t>
            </a:r>
            <a:r>
              <a:rPr lang="ru-RU" sz="3400" b="1" dirty="0" err="1">
                <a:solidFill>
                  <a:srgbClr val="FFC000"/>
                </a:solidFill>
              </a:rPr>
              <a:t>Нагадати</a:t>
            </a:r>
            <a:r>
              <a:rPr lang="ru-RU" sz="3400" b="1" dirty="0">
                <a:solidFill>
                  <a:srgbClr val="FFC000"/>
                </a:solidFill>
              </a:rPr>
              <a:t> про правила </a:t>
            </a:r>
            <a:r>
              <a:rPr lang="ru-RU" sz="3400" b="1" dirty="0" err="1">
                <a:solidFill>
                  <a:srgbClr val="FFC000"/>
                </a:solidFill>
              </a:rPr>
              <a:t>роботи</a:t>
            </a:r>
            <a:r>
              <a:rPr lang="ru-RU" sz="3400" b="1" dirty="0">
                <a:solidFill>
                  <a:srgbClr val="FFC000"/>
                </a:solidFill>
              </a:rPr>
              <a:t> в </a:t>
            </a:r>
            <a:r>
              <a:rPr lang="ru-RU" sz="3400" b="1" dirty="0" err="1">
                <a:solidFill>
                  <a:srgbClr val="FFC000"/>
                </a:solidFill>
              </a:rPr>
              <a:t>групі</a:t>
            </a:r>
            <a:endParaRPr lang="ru-RU" sz="3400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5" name="Заголовок 8"/>
          <p:cNvSpPr txBox="1">
            <a:spLocks noGrp="1"/>
          </p:cNvSpPr>
          <p:nvPr>
            <p:ph type="ctrTitle"/>
          </p:nvPr>
        </p:nvSpPr>
        <p:spPr>
          <a:xfrm>
            <a:off x="611188" y="260350"/>
            <a:ext cx="7772400" cy="14700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6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600" b="1" i="1" u="sng" dirty="0" smtClean="0">
                <a:solidFill>
                  <a:srgbClr val="FFC000"/>
                </a:solidFill>
              </a:rPr>
              <a:t> методу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328592"/>
          </a:xfrm>
        </p:spPr>
        <p:txBody>
          <a:bodyPr>
            <a:noAutofit/>
          </a:bodyPr>
          <a:lstStyle/>
          <a:p>
            <a:pPr lvl="0"/>
            <a:r>
              <a:rPr lang="uk-UA" sz="2200" b="1" dirty="0" smtClean="0">
                <a:solidFill>
                  <a:srgbClr val="FFC000"/>
                </a:solidFill>
              </a:rPr>
              <a:t>систематизувати </a:t>
            </a:r>
            <a:r>
              <a:rPr lang="uk-UA" sz="2200" b="1" dirty="0">
                <a:solidFill>
                  <a:srgbClr val="FFC000"/>
                </a:solidFill>
              </a:rPr>
              <a:t>знання про активізацію діяльності учнів, накопичені в різних підходах 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«Побачити» себе, свій педагогічний досвід у новій системі </a:t>
            </a:r>
            <a:r>
              <a:rPr lang="uk-UA" sz="2200" b="1" dirty="0" smtClean="0">
                <a:solidFill>
                  <a:srgbClr val="FFC000"/>
                </a:solidFill>
              </a:rPr>
              <a:t>навчання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переходити до нового способу навчання поетапно, своїм темпом, </a:t>
            </a:r>
            <a:r>
              <a:rPr lang="ru-RU" sz="2200" b="1" dirty="0">
                <a:solidFill>
                  <a:srgbClr val="FFC000"/>
                </a:solidFill>
              </a:rPr>
              <a:t>                     </a:t>
            </a:r>
            <a:r>
              <a:rPr lang="uk-UA" sz="2200" b="1" dirty="0">
                <a:solidFill>
                  <a:srgbClr val="FFC000"/>
                </a:solidFill>
              </a:rPr>
              <a:t>у відповідності зі своїми </a:t>
            </a:r>
            <a:r>
              <a:rPr lang="uk-UA" sz="2200" b="1" dirty="0" smtClean="0">
                <a:solidFill>
                  <a:srgbClr val="FFC000"/>
                </a:solidFill>
              </a:rPr>
              <a:t>можливостями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вже на перших етапах переходу підвищити якість освіти відповідно </a:t>
            </a:r>
            <a:r>
              <a:rPr lang="uk-UA" sz="2200" b="1" dirty="0" smtClean="0">
                <a:solidFill>
                  <a:srgbClr val="FFC000"/>
                </a:solidFill>
              </a:rPr>
              <a:t> </a:t>
            </a:r>
            <a:r>
              <a:rPr lang="uk-UA" sz="2200" b="1" dirty="0">
                <a:solidFill>
                  <a:srgbClr val="FFC000"/>
                </a:solidFill>
              </a:rPr>
              <a:t>до існуючих сьогодні вимірників (у тому числі ЗНО), які мотивують його до подальшого </a:t>
            </a:r>
            <a:r>
              <a:rPr lang="uk-UA" sz="2200" b="1" dirty="0" smtClean="0">
                <a:solidFill>
                  <a:srgbClr val="FFC000"/>
                </a:solidFill>
              </a:rPr>
              <a:t>розвитку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включитися в інноваційний процес на посильному для себе рівні ;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забезпечити достатню повноту і якість формування загально навчальних умінь і ключових </a:t>
            </a:r>
            <a:r>
              <a:rPr lang="uk-UA" sz="2200" b="1" dirty="0" err="1">
                <a:solidFill>
                  <a:srgbClr val="FFC000"/>
                </a:solidFill>
              </a:rPr>
              <a:t>діяльнісних</a:t>
            </a:r>
            <a:r>
              <a:rPr lang="uk-UA" sz="2200" b="1" dirty="0">
                <a:solidFill>
                  <a:srgbClr val="FFC000"/>
                </a:solidFill>
              </a:rPr>
              <a:t> </a:t>
            </a:r>
            <a:r>
              <a:rPr lang="uk-UA" sz="2200" b="1" dirty="0" err="1" smtClean="0">
                <a:solidFill>
                  <a:srgbClr val="FFC000"/>
                </a:solidFill>
              </a:rPr>
              <a:t>компетенцій</a:t>
            </a:r>
            <a:endParaRPr lang="ru-RU" sz="2200" b="1" dirty="0">
              <a:solidFill>
                <a:srgbClr val="FFC000"/>
              </a:solidFill>
            </a:endParaRPr>
          </a:p>
          <a:p>
            <a:pPr lvl="0"/>
            <a:r>
              <a:rPr lang="uk-UA" sz="2200" b="1" dirty="0">
                <a:solidFill>
                  <a:srgbClr val="FFC000"/>
                </a:solidFill>
              </a:rPr>
              <a:t>вирости професійно і підготуватися до переходу до нових </a:t>
            </a:r>
            <a:r>
              <a:rPr lang="uk-UA" sz="2200" b="1" dirty="0" err="1">
                <a:solidFill>
                  <a:srgbClr val="FFC000"/>
                </a:solidFill>
              </a:rPr>
              <a:t>держстандартів</a:t>
            </a:r>
            <a:r>
              <a:rPr lang="uk-UA" sz="2200" b="1" dirty="0">
                <a:solidFill>
                  <a:srgbClr val="FFC000"/>
                </a:solidFill>
              </a:rPr>
              <a:t> </a:t>
            </a:r>
            <a:r>
              <a:rPr lang="uk-UA" sz="2200" b="1" dirty="0" smtClean="0">
                <a:solidFill>
                  <a:srgbClr val="FFC000"/>
                </a:solidFill>
              </a:rPr>
              <a:t>освіти</a:t>
            </a:r>
            <a:endParaRPr lang="ru-RU" sz="2200" b="1" dirty="0">
              <a:solidFill>
                <a:srgbClr val="FFC000"/>
              </a:solidFill>
            </a:endParaRPr>
          </a:p>
          <a:p>
            <a:pPr>
              <a:buNone/>
            </a:pPr>
            <a:endParaRPr lang="ru-RU" sz="2200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611560" y="188640"/>
            <a:ext cx="8229600" cy="100811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6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600" b="1" i="1" u="sng" dirty="0" smtClean="0">
                <a:solidFill>
                  <a:srgbClr val="FFC000"/>
                </a:solidFill>
              </a:rPr>
              <a:t> методу дозволяє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1115616" y="836712"/>
            <a:ext cx="7200800" cy="568863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0" y="332656"/>
            <a:ext cx="5940152" cy="5904656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4608512" cy="4608512"/>
          </a:xfrm>
        </p:spPr>
        <p:txBody>
          <a:bodyPr>
            <a:normAutofit/>
          </a:bodyPr>
          <a:lstStyle/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“Справжній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учитель і мудрець  нічого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             не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вчать,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лише вказують шлях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                 до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істини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.”</a:t>
            </a:r>
            <a:b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Сократ</a:t>
            </a:r>
            <a:endParaRPr lang="ru-RU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564904"/>
            <a:ext cx="3210796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3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3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420888"/>
            <a:ext cx="7376864" cy="388843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rgbClr val="FFC000"/>
                </a:solidFill>
              </a:rPr>
              <a:t>•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підготовка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місця</a:t>
            </a:r>
            <a:r>
              <a:rPr lang="ru-RU" b="1" dirty="0">
                <a:solidFill>
                  <a:srgbClr val="FFC000"/>
                </a:solidFill>
              </a:rPr>
              <a:t> для нового </a:t>
            </a:r>
            <a:r>
              <a:rPr lang="ru-RU" b="1" dirty="0" err="1">
                <a:solidFill>
                  <a:srgbClr val="FFC000"/>
                </a:solidFill>
              </a:rPr>
              <a:t>елемента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системи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pPr algn="l"/>
            <a:r>
              <a:rPr lang="ru-RU" b="1" dirty="0">
                <a:solidFill>
                  <a:srgbClr val="FFC000"/>
                </a:solidFill>
              </a:rPr>
              <a:t>• </a:t>
            </a:r>
            <a:r>
              <a:rPr lang="ru-RU" b="1" dirty="0" err="1">
                <a:solidFill>
                  <a:srgbClr val="FFC000"/>
                </a:solidFill>
              </a:rPr>
              <a:t>побудова</a:t>
            </a:r>
            <a:r>
              <a:rPr lang="ru-RU" b="1" dirty="0">
                <a:solidFill>
                  <a:srgbClr val="FFC000"/>
                </a:solidFill>
              </a:rPr>
              <a:t> нового </a:t>
            </a:r>
            <a:r>
              <a:rPr lang="ru-RU" b="1" dirty="0" err="1">
                <a:solidFill>
                  <a:srgbClr val="FFC000"/>
                </a:solidFill>
              </a:rPr>
              <a:t>елемента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встановлення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первинних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зв’язків</a:t>
            </a:r>
            <a:r>
              <a:rPr lang="ru-RU" b="1" dirty="0" smtClean="0">
                <a:solidFill>
                  <a:srgbClr val="FFC000"/>
                </a:solidFill>
              </a:rPr>
              <a:t>                             </a:t>
            </a:r>
            <a:r>
              <a:rPr lang="ru-RU" b="1" dirty="0" err="1">
                <a:solidFill>
                  <a:srgbClr val="FFC000"/>
                </a:solidFill>
              </a:rPr>
              <a:t>з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іншими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елементами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системи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pPr algn="l"/>
            <a:r>
              <a:rPr lang="ru-RU" b="1" dirty="0">
                <a:solidFill>
                  <a:srgbClr val="FFC000"/>
                </a:solidFill>
              </a:rPr>
              <a:t>• </a:t>
            </a:r>
            <a:r>
              <a:rPr lang="ru-RU" b="1" dirty="0" err="1">
                <a:solidFill>
                  <a:srgbClr val="FFC000"/>
                </a:solidFill>
              </a:rPr>
              <a:t>корекція</a:t>
            </a:r>
            <a:r>
              <a:rPr lang="ru-RU" b="1" dirty="0">
                <a:solidFill>
                  <a:srgbClr val="FFC000"/>
                </a:solidFill>
              </a:rPr>
              <a:t> нового </a:t>
            </a:r>
            <a:r>
              <a:rPr lang="ru-RU" b="1" dirty="0" err="1">
                <a:solidFill>
                  <a:srgbClr val="FFC000"/>
                </a:solidFill>
              </a:rPr>
              <a:t>елемента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pPr algn="l"/>
            <a:r>
              <a:rPr lang="ru-RU" b="1" dirty="0">
                <a:solidFill>
                  <a:srgbClr val="FFC000"/>
                </a:solidFill>
              </a:rPr>
              <a:t>• </a:t>
            </a:r>
            <a:r>
              <a:rPr lang="ru-RU" b="1" dirty="0" err="1">
                <a:solidFill>
                  <a:srgbClr val="FFC000"/>
                </a:solidFill>
              </a:rPr>
              <a:t>встановлення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зв’язків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між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новим</a:t>
            </a:r>
            <a:r>
              <a:rPr lang="ru-RU" b="1" dirty="0" smtClean="0">
                <a:solidFill>
                  <a:srgbClr val="FFC000"/>
                </a:solidFill>
              </a:rPr>
              <a:t>                            </a:t>
            </a:r>
            <a:r>
              <a:rPr lang="ru-RU" b="1" dirty="0" err="1">
                <a:solidFill>
                  <a:srgbClr val="FFC000"/>
                </a:solidFill>
              </a:rPr>
              <a:t>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вихідними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елементами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системи</a:t>
            </a:r>
            <a:r>
              <a:rPr lang="ru-RU" b="1" dirty="0">
                <a:solidFill>
                  <a:srgbClr val="FFC000"/>
                </a:solidFill>
              </a:rPr>
              <a:t>; </a:t>
            </a:r>
          </a:p>
          <a:p>
            <a:pPr algn="l"/>
            <a:r>
              <a:rPr lang="ru-RU" b="1" dirty="0">
                <a:solidFill>
                  <a:srgbClr val="FFC000"/>
                </a:solidFill>
              </a:rPr>
              <a:t>• контроль </a:t>
            </a:r>
            <a:r>
              <a:rPr lang="ru-RU" b="1" dirty="0" err="1">
                <a:solidFill>
                  <a:srgbClr val="FFC000"/>
                </a:solidFill>
              </a:rPr>
              <a:t>діяльності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системи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</a:p>
          <a:p>
            <a:pPr algn="l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http://www.cartoonclipartfree.com/Cliparts_Free/Berufe_Free/Cartoon-Clipart-Free-12.gif"/>
          <p:cNvPicPr/>
          <p:nvPr/>
        </p:nvPicPr>
        <p:blipFill>
          <a:blip r:embed="rId4" cstate="print"/>
          <a:srcRect l="26104" r="25754" b="9408"/>
          <a:stretch>
            <a:fillRect/>
          </a:stretch>
        </p:blipFill>
        <p:spPr bwMode="auto">
          <a:xfrm>
            <a:off x="7236296" y="3573016"/>
            <a:ext cx="1440161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Блок-схема: перфолента 6"/>
          <p:cNvSpPr/>
          <p:nvPr/>
        </p:nvSpPr>
        <p:spPr>
          <a:xfrm>
            <a:off x="539552" y="332656"/>
            <a:ext cx="8064896" cy="18002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u="sng" dirty="0" err="1" smtClean="0">
                <a:solidFill>
                  <a:srgbClr val="FFC000"/>
                </a:solidFill>
              </a:rPr>
              <a:t>Процес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пізнання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світу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відбувається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                       в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такій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послідовності</a:t>
            </a:r>
            <a:r>
              <a:rPr lang="ru-RU" sz="3200" b="1" i="1" u="sng" dirty="0" smtClean="0">
                <a:solidFill>
                  <a:srgbClr val="FFC000"/>
                </a:solidFill>
              </a:rPr>
              <a:t> :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Вертикальный свиток 4"/>
          <p:cNvSpPr/>
          <p:nvPr/>
        </p:nvSpPr>
        <p:spPr>
          <a:xfrm>
            <a:off x="395536" y="332656"/>
            <a:ext cx="6048672" cy="6048672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196752"/>
            <a:ext cx="4176464" cy="4680520"/>
          </a:xfrm>
        </p:spPr>
        <p:txBody>
          <a:bodyPr>
            <a:normAutofit fontScale="55000" lnSpcReduction="20000"/>
          </a:bodyPr>
          <a:lstStyle/>
          <a:p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Формування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будь-яких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умінь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як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особистісних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новоутворень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,                      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в тому 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числі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і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загальнонавчальних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умінь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можливо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5900" b="1" i="1" dirty="0" err="1">
                <a:solidFill>
                  <a:schemeClr val="accent2">
                    <a:lumMod val="75000"/>
                  </a:schemeClr>
                </a:solidFill>
              </a:rPr>
              <a:t>лише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 в 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діяльності</a:t>
            </a:r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.»</a:t>
            </a:r>
          </a:p>
          <a:p>
            <a:endParaRPr lang="ru-RU" sz="59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sz="5900" b="1" i="1" dirty="0" smtClean="0">
                <a:solidFill>
                  <a:schemeClr val="accent2">
                    <a:lumMod val="75000"/>
                  </a:schemeClr>
                </a:solidFill>
              </a:rPr>
              <a:t> Л</a:t>
            </a:r>
            <a:r>
              <a:rPr lang="ru-RU" sz="5900" b="1" i="1" dirty="0">
                <a:solidFill>
                  <a:schemeClr val="accent2">
                    <a:lumMod val="75000"/>
                  </a:schemeClr>
                </a:solidFill>
              </a:rPr>
              <a:t>. С. </a:t>
            </a:r>
            <a:r>
              <a:rPr lang="ru-RU" sz="5900" b="1" i="1" dirty="0" err="1" smtClean="0">
                <a:solidFill>
                  <a:schemeClr val="accent2">
                    <a:lumMod val="75000"/>
                  </a:schemeClr>
                </a:solidFill>
              </a:rPr>
              <a:t>Виготський</a:t>
            </a:r>
            <a:endParaRPr lang="ru-RU" sz="5900" b="1" i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Picture 4" descr="j03012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212976"/>
            <a:ext cx="3168352" cy="3418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0"/>
          <p:cNvGrpSpPr>
            <a:grpSpLocks noGrp="1"/>
          </p:cNvGrpSpPr>
          <p:nvPr>
            <p:ph type="subTitle" idx="1"/>
          </p:nvPr>
        </p:nvGrpSpPr>
        <p:grpSpPr bwMode="auto">
          <a:xfrm>
            <a:off x="251520" y="1268760"/>
            <a:ext cx="8640960" cy="5209257"/>
            <a:chOff x="113" y="1042"/>
            <a:chExt cx="5520" cy="3114"/>
          </a:xfrm>
        </p:grpSpPr>
        <p:grpSp>
          <p:nvGrpSpPr>
            <p:cNvPr id="8" name="Group 69"/>
            <p:cNvGrpSpPr>
              <a:grpSpLocks/>
            </p:cNvGrpSpPr>
            <p:nvPr/>
          </p:nvGrpSpPr>
          <p:grpSpPr bwMode="auto">
            <a:xfrm>
              <a:off x="113" y="1042"/>
              <a:ext cx="5520" cy="3114"/>
              <a:chOff x="113" y="1042"/>
              <a:chExt cx="5520" cy="3114"/>
            </a:xfrm>
          </p:grpSpPr>
          <p:grpSp>
            <p:nvGrpSpPr>
              <p:cNvPr id="10" name="Group 68"/>
              <p:cNvGrpSpPr>
                <a:grpSpLocks/>
              </p:cNvGrpSpPr>
              <p:nvPr/>
            </p:nvGrpSpPr>
            <p:grpSpPr bwMode="auto">
              <a:xfrm>
                <a:off x="113" y="1042"/>
                <a:ext cx="5520" cy="3114"/>
                <a:chOff x="113" y="1042"/>
                <a:chExt cx="5520" cy="3114"/>
              </a:xfrm>
            </p:grpSpPr>
            <p:sp>
              <p:nvSpPr>
                <p:cNvPr id="12" name="AutoShape 28"/>
                <p:cNvSpPr>
                  <a:spLocks noChangeArrowheads="1"/>
                </p:cNvSpPr>
                <p:nvPr/>
              </p:nvSpPr>
              <p:spPr bwMode="auto">
                <a:xfrm>
                  <a:off x="1746" y="2659"/>
                  <a:ext cx="1678" cy="272"/>
                </a:xfrm>
                <a:prstGeom prst="wedgeRectCallout">
                  <a:avLst>
                    <a:gd name="adj1" fmla="val -88796"/>
                    <a:gd name="adj2" fmla="val -90440"/>
                  </a:avLst>
                </a:prstGeom>
                <a:solidFill>
                  <a:srgbClr val="CCFFFF"/>
                </a:solidFill>
                <a:ln w="9525">
                  <a:solidFill>
                    <a:srgbClr val="33CC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uk-UA" b="1" dirty="0"/>
                    <a:t>Орієнтовна основа дії</a:t>
                  </a:r>
                  <a:endParaRPr lang="ru-RU" b="1" dirty="0"/>
                </a:p>
              </p:txBody>
            </p:sp>
            <p:sp>
              <p:nvSpPr>
                <p:cNvPr id="13" name="AutoShape 29"/>
                <p:cNvSpPr>
                  <a:spLocks noChangeArrowheads="1"/>
                </p:cNvSpPr>
                <p:nvPr/>
              </p:nvSpPr>
              <p:spPr bwMode="auto">
                <a:xfrm>
                  <a:off x="1697" y="3190"/>
                  <a:ext cx="1860" cy="272"/>
                </a:xfrm>
                <a:prstGeom prst="wedgeRectCallout">
                  <a:avLst>
                    <a:gd name="adj1" fmla="val -85000"/>
                    <a:gd name="adj2" fmla="val -90440"/>
                  </a:avLst>
                </a:prstGeom>
                <a:solidFill>
                  <a:srgbClr val="CCFFFF"/>
                </a:solidFill>
                <a:ln w="9525">
                  <a:solidFill>
                    <a:srgbClr val="33CC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uk-UA" b="1" dirty="0"/>
                    <a:t>Сформована мотивація</a:t>
                  </a:r>
                  <a:endParaRPr lang="ru-RU" b="1" dirty="0"/>
                </a:p>
              </p:txBody>
            </p:sp>
            <p:sp>
              <p:nvSpPr>
                <p:cNvPr id="14" name="AutoShape 30"/>
                <p:cNvSpPr>
                  <a:spLocks noChangeArrowheads="1"/>
                </p:cNvSpPr>
                <p:nvPr/>
              </p:nvSpPr>
              <p:spPr bwMode="auto">
                <a:xfrm>
                  <a:off x="1701" y="3612"/>
                  <a:ext cx="1916" cy="427"/>
                </a:xfrm>
                <a:prstGeom prst="wedgeRectCallout">
                  <a:avLst>
                    <a:gd name="adj1" fmla="val -87782"/>
                    <a:gd name="adj2" fmla="val -74282"/>
                  </a:avLst>
                </a:prstGeom>
                <a:solidFill>
                  <a:srgbClr val="CCFFFF"/>
                </a:solidFill>
                <a:ln w="9525">
                  <a:solidFill>
                    <a:srgbClr val="33CC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uk-UA" b="1" dirty="0"/>
                    <a:t>Розуміння перспективи: для чого це треба</a:t>
                  </a:r>
                  <a:endParaRPr lang="ru-RU" b="1" dirty="0"/>
                </a:p>
              </p:txBody>
            </p:sp>
            <p:sp>
              <p:nvSpPr>
                <p:cNvPr id="15" name="Горизонтальный свиток 11"/>
                <p:cNvSpPr/>
                <p:nvPr/>
              </p:nvSpPr>
              <p:spPr>
                <a:xfrm>
                  <a:off x="1791" y="2115"/>
                  <a:ext cx="1800" cy="405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>
                      <a:solidFill>
                        <a:srgbClr val="FFC000"/>
                      </a:solidFill>
                    </a:rPr>
                    <a:t>Нормореалізація</a:t>
                  </a:r>
                  <a:endParaRPr lang="ru-RU" sz="24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6" name="Горизонтальный свиток 15"/>
                <p:cNvSpPr/>
                <p:nvPr/>
              </p:nvSpPr>
              <p:spPr>
                <a:xfrm>
                  <a:off x="3878" y="2069"/>
                  <a:ext cx="1755" cy="450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 err="1">
                      <a:solidFill>
                        <a:srgbClr val="FFC000"/>
                      </a:solidFill>
                    </a:rPr>
                    <a:t>Нормотворчіст</a:t>
                  </a:r>
                  <a:r>
                    <a:rPr lang="uk-UA" sz="2400" dirty="0" err="1">
                      <a:solidFill>
                        <a:srgbClr val="FFC000"/>
                      </a:solidFill>
                    </a:rPr>
                    <a:t>ь</a:t>
                  </a:r>
                  <a:endParaRPr lang="ru-RU" sz="2400" dirty="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17" name="Прямая со стрелкой 16"/>
                <p:cNvCxnSpPr>
                  <a:endCxn id="16" idx="0"/>
                </p:cNvCxnSpPr>
                <p:nvPr/>
              </p:nvCxnSpPr>
              <p:spPr>
                <a:xfrm>
                  <a:off x="4028" y="2016"/>
                  <a:ext cx="728" cy="158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Лента лицом вниз 17"/>
                <p:cNvSpPr/>
                <p:nvPr/>
              </p:nvSpPr>
              <p:spPr>
                <a:xfrm>
                  <a:off x="113" y="2241"/>
                  <a:ext cx="1530" cy="315"/>
                </a:xfrm>
                <a:prstGeom prst="ribbon">
                  <a:avLst>
                    <a:gd name="adj1" fmla="val 16667"/>
                    <a:gd name="adj2" fmla="val 7197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</a:rPr>
                    <a:t>Я можу</a:t>
                  </a:r>
                  <a:endParaRPr lang="ru-RU" sz="2400" b="1" dirty="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9" name="Лента лицом вниз 18"/>
                <p:cNvSpPr/>
                <p:nvPr/>
              </p:nvSpPr>
              <p:spPr>
                <a:xfrm>
                  <a:off x="158" y="2736"/>
                  <a:ext cx="1440" cy="315"/>
                </a:xfrm>
                <a:prstGeom prst="ribbon">
                  <a:avLst>
                    <a:gd name="adj1" fmla="val 16667"/>
                    <a:gd name="adj2" fmla="val 7197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</a:rPr>
                    <a:t>Я хочу</a:t>
                  </a:r>
                  <a:endParaRPr lang="ru-RU" sz="2400" b="1" dirty="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0" name="Прямая со стрелкой 38"/>
                <p:cNvCxnSpPr>
                  <a:cxnSpLocks noChangeShapeType="1"/>
                  <a:stCxn id="19" idx="2"/>
                </p:cNvCxnSpPr>
                <p:nvPr/>
              </p:nvCxnSpPr>
              <p:spPr bwMode="auto">
                <a:xfrm flipH="1">
                  <a:off x="856" y="3059"/>
                  <a:ext cx="22" cy="218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00CC98"/>
                  </a:solidFill>
                  <a:round/>
                  <a:headEnd/>
                  <a:tailEnd type="arrow" w="med" len="med"/>
                </a:ln>
              </p:spPr>
            </p:cxnSp>
            <p:cxnSp>
              <p:nvCxnSpPr>
                <p:cNvPr id="21" name="Прямая со стрелкой 41"/>
                <p:cNvCxnSpPr>
                  <a:cxnSpLocks noChangeShapeType="1"/>
                </p:cNvCxnSpPr>
                <p:nvPr/>
              </p:nvCxnSpPr>
              <p:spPr bwMode="auto">
                <a:xfrm flipH="1">
                  <a:off x="968" y="2061"/>
                  <a:ext cx="1" cy="214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00CC98"/>
                  </a:solidFill>
                  <a:round/>
                  <a:headEnd/>
                  <a:tailEnd type="arrow" w="med" len="med"/>
                </a:ln>
              </p:spPr>
            </p:cxnSp>
            <p:cxnSp>
              <p:nvCxnSpPr>
                <p:cNvPr id="22" name="Прямая со стрелкой 43"/>
                <p:cNvCxnSpPr>
                  <a:cxnSpLocks noChangeShapeType="1"/>
                </p:cNvCxnSpPr>
                <p:nvPr/>
              </p:nvCxnSpPr>
              <p:spPr bwMode="auto">
                <a:xfrm flipH="1">
                  <a:off x="878" y="2556"/>
                  <a:ext cx="1" cy="214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00CC98"/>
                  </a:solidFill>
                  <a:round/>
                  <a:headEnd/>
                  <a:tailEnd type="arrow" w="med" len="med"/>
                </a:ln>
              </p:spPr>
            </p:cxnSp>
            <p:sp>
              <p:nvSpPr>
                <p:cNvPr id="23" name="Лента лицом вниз 33"/>
                <p:cNvSpPr/>
                <p:nvPr/>
              </p:nvSpPr>
              <p:spPr>
                <a:xfrm>
                  <a:off x="113" y="3203"/>
                  <a:ext cx="1440" cy="315"/>
                </a:xfrm>
                <a:prstGeom prst="ribbon">
                  <a:avLst>
                    <a:gd name="adj1" fmla="val 16667"/>
                    <a:gd name="adj2" fmla="val 7197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</a:rPr>
                    <a:t>Я буду</a:t>
                  </a:r>
                  <a:endParaRPr lang="ru-RU" sz="2400" b="1" dirty="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" name="AutoShape 54"/>
                <p:cNvSpPr>
                  <a:spLocks noChangeArrowheads="1"/>
                </p:cNvSpPr>
                <p:nvPr/>
              </p:nvSpPr>
              <p:spPr bwMode="auto">
                <a:xfrm>
                  <a:off x="3742" y="2523"/>
                  <a:ext cx="1860" cy="1633"/>
                </a:xfrm>
                <a:prstGeom prst="cloudCallout">
                  <a:avLst>
                    <a:gd name="adj1" fmla="val -63870"/>
                    <a:gd name="adj2" fmla="val 47671"/>
                  </a:avLst>
                </a:prstGeom>
                <a:solidFill>
                  <a:srgbClr val="00CCFF"/>
                </a:solidFill>
                <a:ln w="9525">
                  <a:solidFill>
                    <a:srgbClr val="33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/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pic>
              <p:nvPicPr>
                <p:cNvPr id="25" name="Picture 28" descr="5285b88dfcc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059" y="3067"/>
                  <a:ext cx="670" cy="8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" name="Горизонтальный свиток 3"/>
                <p:cNvSpPr/>
                <p:nvPr/>
              </p:nvSpPr>
              <p:spPr>
                <a:xfrm>
                  <a:off x="257" y="1223"/>
                  <a:ext cx="1724" cy="410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</a:rPr>
                    <a:t>Сучасний урок</a:t>
                  </a:r>
                  <a:endParaRPr lang="ru-RU" sz="2400" b="1" dirty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endParaRPr>
                </a:p>
              </p:txBody>
            </p:sp>
            <p:sp>
              <p:nvSpPr>
                <p:cNvPr id="27" name="Горизонтальный свиток 4"/>
                <p:cNvSpPr/>
                <p:nvPr/>
              </p:nvSpPr>
              <p:spPr>
                <a:xfrm>
                  <a:off x="3721" y="1222"/>
                  <a:ext cx="1620" cy="405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</a:rPr>
                    <a:t>Саморозвиток</a:t>
                  </a:r>
                  <a:endParaRPr lang="ru-RU" sz="2400" b="1" dirty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endParaRPr>
                </a:p>
              </p:txBody>
            </p:sp>
            <p:sp>
              <p:nvSpPr>
                <p:cNvPr id="28" name="Выгнутая вверх стрелка 6"/>
                <p:cNvSpPr/>
                <p:nvPr/>
              </p:nvSpPr>
              <p:spPr>
                <a:xfrm>
                  <a:off x="1516" y="1042"/>
                  <a:ext cx="945" cy="225"/>
                </a:xfrm>
                <a:prstGeom prst="curved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9" name="Выгнутая вверх стрелка 7"/>
                <p:cNvSpPr/>
                <p:nvPr/>
              </p:nvSpPr>
              <p:spPr>
                <a:xfrm>
                  <a:off x="3136" y="1042"/>
                  <a:ext cx="945" cy="225"/>
                </a:xfrm>
                <a:prstGeom prst="curved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0" name="Горизонтальный свиток 8"/>
                <p:cNvSpPr/>
                <p:nvPr/>
              </p:nvSpPr>
              <p:spPr>
                <a:xfrm>
                  <a:off x="401" y="1741"/>
                  <a:ext cx="2025" cy="405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</a:rPr>
                    <a:t>Самовизначення</a:t>
                  </a:r>
                  <a:endParaRPr lang="ru-RU" sz="2400" b="1" dirty="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1" name="Горизонтальный свиток 9"/>
                <p:cNvSpPr/>
                <p:nvPr/>
              </p:nvSpPr>
              <p:spPr>
                <a:xfrm>
                  <a:off x="3091" y="1717"/>
                  <a:ext cx="2115" cy="405"/>
                </a:xfrm>
                <a:prstGeom prst="horizontalScroll">
                  <a:avLst>
                    <a:gd name="adj" fmla="val 250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uk-UA" sz="2400" b="1" dirty="0">
                      <a:solidFill>
                        <a:srgbClr val="FFC000"/>
                      </a:solidFill>
                    </a:rPr>
                    <a:t>Самореалізація</a:t>
                  </a:r>
                  <a:endParaRPr lang="ru-RU" sz="2400" b="1" dirty="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2" name="Прямая со стрелкой 13"/>
                <p:cNvCxnSpPr>
                  <a:cxnSpLocks noChangeShapeType="1"/>
                </p:cNvCxnSpPr>
                <p:nvPr/>
              </p:nvCxnSpPr>
              <p:spPr bwMode="auto">
                <a:xfrm flipH="1">
                  <a:off x="976" y="1582"/>
                  <a:ext cx="3195" cy="225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00CC98"/>
                  </a:solidFill>
                  <a:round/>
                  <a:headEnd/>
                  <a:tailEnd type="arrow" w="med" len="med"/>
                </a:ln>
              </p:spPr>
            </p:cxnSp>
            <p:cxnSp>
              <p:nvCxnSpPr>
                <p:cNvPr id="33" name="Прямая со стрелкой 15"/>
                <p:cNvCxnSpPr/>
                <p:nvPr/>
              </p:nvCxnSpPr>
              <p:spPr>
                <a:xfrm>
                  <a:off x="4171" y="1582"/>
                  <a:ext cx="765" cy="180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 стрелкой 16"/>
                <p:cNvCxnSpPr>
                  <a:cxnSpLocks noChangeShapeType="1"/>
                </p:cNvCxnSpPr>
                <p:nvPr/>
              </p:nvCxnSpPr>
              <p:spPr bwMode="auto">
                <a:xfrm flipH="1">
                  <a:off x="2699" y="2024"/>
                  <a:ext cx="1291" cy="200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00CC98"/>
                  </a:solidFill>
                  <a:round/>
                  <a:headEnd/>
                  <a:tailEnd type="arrow" w="med" len="med"/>
                </a:ln>
              </p:spPr>
            </p:cxnSp>
          </p:grpSp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694" y="2704"/>
                <a:ext cx="643" cy="62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</p:grpSp>
        <p:sp>
          <p:nvSpPr>
            <p:cNvPr id="9" name="Text Box 57"/>
            <p:cNvSpPr txBox="1">
              <a:spLocks noChangeArrowheads="1"/>
            </p:cNvSpPr>
            <p:nvPr/>
          </p:nvSpPr>
          <p:spPr bwMode="auto">
            <a:xfrm>
              <a:off x="4785" y="3339"/>
              <a:ext cx="393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uk-UA" sz="2400" b="1" i="1">
                  <a:solidFill>
                    <a:srgbClr val="FFC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ІКТ</a:t>
              </a:r>
              <a:endParaRPr lang="ru-RU" sz="2400" b="1" i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35" name="Блок-схема: перфолента 34"/>
          <p:cNvSpPr/>
          <p:nvPr/>
        </p:nvSpPr>
        <p:spPr>
          <a:xfrm>
            <a:off x="467544" y="260648"/>
            <a:ext cx="8064896" cy="100811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u="sng" dirty="0" smtClean="0">
                <a:solidFill>
                  <a:srgbClr val="FFC000"/>
                </a:solidFill>
              </a:rPr>
              <a:t>Технологія </a:t>
            </a:r>
            <a:r>
              <a:rPr lang="uk-UA" sz="3200" b="1" i="1" u="sng" dirty="0" err="1" smtClean="0">
                <a:solidFill>
                  <a:srgbClr val="FFC000"/>
                </a:solidFill>
              </a:rPr>
              <a:t>діяльнісного</a:t>
            </a:r>
            <a:r>
              <a:rPr lang="uk-UA" sz="3200" b="1" i="1" u="sng" dirty="0" smtClean="0">
                <a:solidFill>
                  <a:srgbClr val="FFC000"/>
                </a:solidFill>
              </a:rPr>
              <a:t> навчання</a:t>
            </a:r>
            <a:endParaRPr lang="ru-RU" sz="32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Принцип </a:t>
            </a:r>
            <a:r>
              <a:rPr lang="uk-UA" b="1" dirty="0" smtClean="0">
                <a:solidFill>
                  <a:srgbClr val="FFC000"/>
                </a:solidFill>
              </a:rPr>
              <a:t>діяльності</a:t>
            </a:r>
          </a:p>
          <a:p>
            <a:r>
              <a:rPr lang="uk-UA" b="1" dirty="0">
                <a:solidFill>
                  <a:srgbClr val="FFC000"/>
                </a:solidFill>
              </a:rPr>
              <a:t>Принцип цілісного уявлення про</a:t>
            </a:r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b="1" dirty="0" smtClean="0">
                <a:solidFill>
                  <a:srgbClr val="FFC000"/>
                </a:solidFill>
              </a:rPr>
              <a:t>світ</a:t>
            </a:r>
          </a:p>
          <a:p>
            <a:r>
              <a:rPr lang="uk-UA" dirty="0" smtClean="0">
                <a:solidFill>
                  <a:srgbClr val="FFC000"/>
                </a:solidFill>
              </a:rPr>
              <a:t> </a:t>
            </a:r>
            <a:r>
              <a:rPr lang="uk-UA" b="1" dirty="0">
                <a:solidFill>
                  <a:srgbClr val="FFC000"/>
                </a:solidFill>
              </a:rPr>
              <a:t>Принцип безперервності</a:t>
            </a:r>
            <a:r>
              <a:rPr lang="uk-UA" dirty="0">
                <a:solidFill>
                  <a:srgbClr val="FFC000"/>
                </a:solidFill>
              </a:rPr>
              <a:t> </a:t>
            </a:r>
            <a:endParaRPr lang="uk-UA" dirty="0" smtClean="0">
              <a:solidFill>
                <a:srgbClr val="FFC000"/>
              </a:solidFill>
            </a:endParaRPr>
          </a:p>
          <a:p>
            <a:r>
              <a:rPr lang="uk-UA" b="1" dirty="0">
                <a:solidFill>
                  <a:srgbClr val="FFC000"/>
                </a:solidFill>
              </a:rPr>
              <a:t>Принцип </a:t>
            </a:r>
            <a:r>
              <a:rPr lang="uk-UA" b="1" dirty="0" err="1">
                <a:solidFill>
                  <a:srgbClr val="FFC000"/>
                </a:solidFill>
              </a:rPr>
              <a:t>мінімаксу</a:t>
            </a:r>
            <a:r>
              <a:rPr lang="uk-UA" dirty="0">
                <a:solidFill>
                  <a:srgbClr val="FFC000"/>
                </a:solidFill>
              </a:rPr>
              <a:t> </a:t>
            </a:r>
            <a:endParaRPr lang="uk-UA" dirty="0" smtClean="0">
              <a:solidFill>
                <a:srgbClr val="FFC000"/>
              </a:solidFill>
            </a:endParaRPr>
          </a:p>
          <a:p>
            <a:r>
              <a:rPr lang="uk-UA" b="1" dirty="0" smtClean="0">
                <a:solidFill>
                  <a:srgbClr val="FFC000"/>
                </a:solidFill>
              </a:rPr>
              <a:t>Принцип </a:t>
            </a:r>
            <a:r>
              <a:rPr lang="uk-UA" b="1" dirty="0">
                <a:solidFill>
                  <a:srgbClr val="FFC000"/>
                </a:solidFill>
              </a:rPr>
              <a:t>психологічної </a:t>
            </a:r>
            <a:endParaRPr lang="uk-UA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FFC000"/>
                </a:solidFill>
              </a:rPr>
              <a:t> </a:t>
            </a:r>
            <a:r>
              <a:rPr lang="uk-UA" b="1" dirty="0" smtClean="0">
                <a:solidFill>
                  <a:srgbClr val="FFC000"/>
                </a:solidFill>
              </a:rPr>
              <a:t>        комфортності</a:t>
            </a:r>
            <a:r>
              <a:rPr lang="uk-UA" dirty="0" smtClean="0">
                <a:solidFill>
                  <a:srgbClr val="FFC000"/>
                </a:solidFill>
              </a:rPr>
              <a:t> 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Принцип </a:t>
            </a:r>
            <a:r>
              <a:rPr lang="uk-UA" b="1" dirty="0">
                <a:solidFill>
                  <a:srgbClr val="FFC000"/>
                </a:solidFill>
              </a:rPr>
              <a:t>варіативності</a:t>
            </a:r>
            <a:r>
              <a:rPr lang="uk-UA" dirty="0">
                <a:solidFill>
                  <a:srgbClr val="FFC000"/>
                </a:solidFill>
              </a:rPr>
              <a:t> </a:t>
            </a:r>
            <a:endParaRPr lang="uk-UA" dirty="0" smtClean="0">
              <a:solidFill>
                <a:srgbClr val="FFC000"/>
              </a:solidFill>
            </a:endParaRPr>
          </a:p>
          <a:p>
            <a:r>
              <a:rPr lang="uk-UA" b="1" dirty="0" smtClean="0">
                <a:solidFill>
                  <a:srgbClr val="FFC000"/>
                </a:solidFill>
              </a:rPr>
              <a:t>Принцип </a:t>
            </a:r>
            <a:r>
              <a:rPr lang="uk-UA" b="1" dirty="0">
                <a:solidFill>
                  <a:srgbClr val="FFC000"/>
                </a:solidFill>
              </a:rPr>
              <a:t>творчості</a:t>
            </a:r>
            <a:r>
              <a:rPr lang="uk-UA" dirty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3200" b="1" i="1" u="sng" dirty="0">
                <a:solidFill>
                  <a:srgbClr val="FFC000"/>
                </a:solidFill>
              </a:rPr>
              <a:t>С</a:t>
            </a:r>
            <a:r>
              <a:rPr lang="ru-RU" sz="3200" b="1" i="1" u="sng" dirty="0" smtClean="0">
                <a:solidFill>
                  <a:srgbClr val="FFC000"/>
                </a:solidFill>
              </a:rPr>
              <a:t>истема </a:t>
            </a:r>
            <a:r>
              <a:rPr lang="ru-RU" sz="3200" b="1" i="1" u="sng" dirty="0" err="1">
                <a:solidFill>
                  <a:srgbClr val="FFC000"/>
                </a:solidFill>
              </a:rPr>
              <a:t>дидактичних</a:t>
            </a:r>
            <a:r>
              <a:rPr lang="ru-RU" sz="3200" b="1" i="1" u="sng" dirty="0">
                <a:solidFill>
                  <a:srgbClr val="FFC000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FFC000"/>
                </a:solidFill>
              </a:rPr>
              <a:t>принципів</a:t>
            </a:r>
            <a:endParaRPr lang="ru-RU" sz="3200" b="1" i="1" u="sng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Ученик, 1 Сентября, Школа клипарты, Школьный клипарт, День знаний, загрузить бесплатно"/>
          <p:cNvPicPr/>
          <p:nvPr/>
        </p:nvPicPr>
        <p:blipFill>
          <a:blip r:embed="rId4" cstate="print"/>
          <a:srcRect l="14801" t="3766" r="12972" b="6525"/>
          <a:stretch>
            <a:fillRect/>
          </a:stretch>
        </p:blipFill>
        <p:spPr bwMode="auto">
          <a:xfrm>
            <a:off x="5868144" y="2924944"/>
            <a:ext cx="2943761" cy="3544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uk-UA" sz="3200" b="1" i="1" u="sng" dirty="0" smtClean="0">
                <a:solidFill>
                  <a:srgbClr val="FFC000"/>
                </a:solidFill>
              </a:rPr>
              <a:t>Розвиток </a:t>
            </a:r>
            <a:r>
              <a:rPr lang="uk-UA" sz="3200" b="1" i="1" u="sng" dirty="0" err="1" smtClean="0">
                <a:solidFill>
                  <a:srgbClr val="FFC000"/>
                </a:solidFill>
              </a:rPr>
              <a:t>діяльнісних</a:t>
            </a:r>
            <a:r>
              <a:rPr lang="uk-UA" sz="3200" b="1" i="1" u="sng" dirty="0" smtClean="0">
                <a:solidFill>
                  <a:srgbClr val="FFC000"/>
                </a:solidFill>
              </a:rPr>
              <a:t> навичок </a:t>
            </a:r>
            <a:endParaRPr lang="ru-RU" sz="3200" b="1" i="1" u="sng" dirty="0">
              <a:solidFill>
                <a:srgbClr val="FFC00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83568" y="1916832"/>
          <a:ext cx="784887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lvl="0"/>
            <a:r>
              <a:rPr lang="ru-RU" b="1" dirty="0">
                <a:solidFill>
                  <a:srgbClr val="FFC000"/>
                </a:solidFill>
              </a:rPr>
              <a:t>уроки «</a:t>
            </a:r>
            <a:r>
              <a:rPr lang="ru-RU" b="1" dirty="0" err="1">
                <a:solidFill>
                  <a:srgbClr val="FFC000"/>
                </a:solidFill>
              </a:rPr>
              <a:t>відкриття</a:t>
            </a:r>
            <a:r>
              <a:rPr lang="ru-RU" b="1" dirty="0">
                <a:solidFill>
                  <a:srgbClr val="FFC000"/>
                </a:solidFill>
              </a:rPr>
              <a:t>» </a:t>
            </a:r>
            <a:r>
              <a:rPr lang="ru-RU" b="1" dirty="0" err="1">
                <a:solidFill>
                  <a:srgbClr val="FFC000"/>
                </a:solidFill>
              </a:rPr>
              <a:t>нових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знань</a:t>
            </a:r>
            <a:endParaRPr lang="ru-RU" b="1" dirty="0">
              <a:solidFill>
                <a:srgbClr val="FFC000"/>
              </a:solidFill>
            </a:endParaRPr>
          </a:p>
          <a:p>
            <a:pPr lvl="0"/>
            <a:r>
              <a:rPr lang="ru-RU" b="1" dirty="0">
                <a:solidFill>
                  <a:srgbClr val="FFC000"/>
                </a:solidFill>
              </a:rPr>
              <a:t>уроки </a:t>
            </a:r>
            <a:r>
              <a:rPr lang="ru-RU" b="1" dirty="0" err="1">
                <a:solidFill>
                  <a:srgbClr val="FFC000"/>
                </a:solidFill>
              </a:rPr>
              <a:t>закріплення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знань</a:t>
            </a:r>
            <a:r>
              <a:rPr lang="ru-RU" b="1" dirty="0">
                <a:solidFill>
                  <a:srgbClr val="FFC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формування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>
                <a:solidFill>
                  <a:srgbClr val="FFC000"/>
                </a:solidFill>
              </a:rPr>
              <a:t>діяльнісних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здібностей</a:t>
            </a:r>
            <a:endParaRPr lang="ru-RU" b="1" dirty="0">
              <a:solidFill>
                <a:srgbClr val="FFC000"/>
              </a:solidFill>
            </a:endParaRPr>
          </a:p>
          <a:p>
            <a:pPr lvl="0"/>
            <a:r>
              <a:rPr lang="ru-RU" b="1" dirty="0">
                <a:solidFill>
                  <a:srgbClr val="FFC000"/>
                </a:solidFill>
              </a:rPr>
              <a:t>уроки </a:t>
            </a:r>
            <a:r>
              <a:rPr lang="ru-RU" b="1" dirty="0" err="1">
                <a:solidFill>
                  <a:srgbClr val="FFC000"/>
                </a:solidFill>
              </a:rPr>
              <a:t>загальнометодологічної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направленості</a:t>
            </a:r>
            <a:endParaRPr lang="ru-RU" b="1" dirty="0">
              <a:solidFill>
                <a:srgbClr val="FFC000"/>
              </a:solidFill>
            </a:endParaRPr>
          </a:p>
          <a:p>
            <a:pPr lvl="0"/>
            <a:r>
              <a:rPr lang="ru-RU" b="1" dirty="0">
                <a:solidFill>
                  <a:srgbClr val="FFC000"/>
                </a:solidFill>
              </a:rPr>
              <a:t>уроки </a:t>
            </a:r>
            <a:r>
              <a:rPr lang="ru-RU" b="1" dirty="0" err="1">
                <a:solidFill>
                  <a:srgbClr val="FFC000"/>
                </a:solidFill>
              </a:rPr>
              <a:t>розвиваючого</a:t>
            </a:r>
            <a:r>
              <a:rPr lang="ru-RU" b="1" dirty="0">
                <a:solidFill>
                  <a:srgbClr val="FFC000"/>
                </a:solidFill>
              </a:rPr>
              <a:t> контролю</a:t>
            </a:r>
            <a:r>
              <a:rPr lang="ru-RU" b="1" dirty="0" smtClean="0">
                <a:solidFill>
                  <a:srgbClr val="FFC000"/>
                </a:solidFill>
              </a:rPr>
              <a:t>,</a:t>
            </a:r>
          </a:p>
          <a:p>
            <a:pPr lvl="0">
              <a:buNone/>
            </a:pP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       </a:t>
            </a:r>
            <a:r>
              <a:rPr lang="ru-RU" b="1" dirty="0" err="1" smtClean="0">
                <a:solidFill>
                  <a:srgbClr val="FFC000"/>
                </a:solidFill>
              </a:rPr>
              <a:t>рефлексії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  <a:endParaRPr lang="ru-RU" b="1" dirty="0">
              <a:solidFill>
                <a:srgbClr val="FFC0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755576" y="260648"/>
            <a:ext cx="8064896" cy="18002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i="1" u="sng" dirty="0" smtClean="0">
                <a:solidFill>
                  <a:srgbClr val="FFC000"/>
                </a:solidFill>
              </a:rPr>
              <a:t>Типи уроків</a:t>
            </a:r>
            <a:endParaRPr lang="ru-RU" sz="4400" b="1" u="sng" dirty="0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 rot="1213108">
            <a:off x="6059646" y="4119214"/>
            <a:ext cx="3188182" cy="2490465"/>
            <a:chOff x="1824" y="633"/>
            <a:chExt cx="2834" cy="2849"/>
          </a:xfrm>
        </p:grpSpPr>
        <p:sp>
          <p:nvSpPr>
            <p:cNvPr id="7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v1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76872"/>
            <a:ext cx="8363272" cy="384929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err="1" smtClean="0">
                <a:solidFill>
                  <a:srgbClr val="FFC000"/>
                </a:solidFill>
              </a:rPr>
              <a:t>Даний</a:t>
            </a:r>
            <a:r>
              <a:rPr lang="ru-RU" sz="3400" b="1" dirty="0" smtClean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етап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навчання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передбачає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усвідомлену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підготовку</a:t>
            </a:r>
            <a:r>
              <a:rPr lang="ru-RU" sz="3400" b="1" dirty="0">
                <a:solidFill>
                  <a:srgbClr val="FFC000"/>
                </a:solidFill>
              </a:rPr>
              <a:t> до </a:t>
            </a:r>
            <a:r>
              <a:rPr lang="ru-RU" sz="3400" b="1" dirty="0" err="1">
                <a:solidFill>
                  <a:srgbClr val="FFC000"/>
                </a:solidFill>
              </a:rPr>
              <a:t>входження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учня</a:t>
            </a:r>
            <a:r>
              <a:rPr lang="ru-RU" sz="3400" b="1" dirty="0">
                <a:solidFill>
                  <a:srgbClr val="FFC000"/>
                </a:solidFill>
              </a:rPr>
              <a:t> в </a:t>
            </a:r>
            <a:r>
              <a:rPr lang="ru-RU" sz="3400" b="1" dirty="0" err="1">
                <a:solidFill>
                  <a:srgbClr val="FFC000"/>
                </a:solidFill>
              </a:rPr>
              <a:t>середовище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навчальної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діяльності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з</a:t>
            </a:r>
            <a:r>
              <a:rPr lang="ru-RU" sz="3400" b="1" dirty="0">
                <a:solidFill>
                  <a:srgbClr val="FFC000"/>
                </a:solidFill>
              </a:rPr>
              <a:t> «</a:t>
            </a:r>
            <a:r>
              <a:rPr lang="ru-RU" sz="3400" b="1" dirty="0" err="1">
                <a:solidFill>
                  <a:srgbClr val="FFC000"/>
                </a:solidFill>
              </a:rPr>
              <a:t>відкриття</a:t>
            </a:r>
            <a:r>
              <a:rPr lang="ru-RU" sz="3400" b="1" dirty="0">
                <a:solidFill>
                  <a:srgbClr val="FFC000"/>
                </a:solidFill>
              </a:rPr>
              <a:t>» нового </a:t>
            </a:r>
            <a:r>
              <a:rPr lang="ru-RU" sz="3400" b="1" dirty="0" err="1" smtClean="0">
                <a:solidFill>
                  <a:srgbClr val="FFC000"/>
                </a:solidFill>
              </a:rPr>
              <a:t>знання</a:t>
            </a:r>
            <a:r>
              <a:rPr lang="ru-RU" sz="3400" b="1" dirty="0" smtClean="0">
                <a:solidFill>
                  <a:srgbClr val="FFC000"/>
                </a:solidFill>
              </a:rPr>
              <a:t>.</a:t>
            </a:r>
          </a:p>
          <a:p>
            <a:pPr>
              <a:buNone/>
            </a:pPr>
            <a:endParaRPr lang="ru-RU" sz="3400" b="1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400" b="1" dirty="0">
                <a:solidFill>
                  <a:srgbClr val="FFC000"/>
                </a:solidFill>
              </a:rPr>
              <a:t>З </a:t>
            </a:r>
            <a:r>
              <a:rPr lang="ru-RU" sz="3400" b="1" dirty="0" err="1">
                <a:solidFill>
                  <a:srgbClr val="FFC000"/>
                </a:solidFill>
              </a:rPr>
              <a:t>цією</a:t>
            </a:r>
            <a:r>
              <a:rPr lang="ru-RU" sz="3400" b="1" dirty="0">
                <a:solidFill>
                  <a:srgbClr val="FFC000"/>
                </a:solidFill>
              </a:rPr>
              <a:t> метою </a:t>
            </a:r>
            <a:r>
              <a:rPr lang="ru-RU" sz="3400" b="1" dirty="0" err="1">
                <a:solidFill>
                  <a:srgbClr val="FFC000"/>
                </a:solidFill>
              </a:rPr>
              <a:t>організується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його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мотивування</a:t>
            </a:r>
            <a:r>
              <a:rPr lang="ru-RU" sz="3400" b="1" dirty="0">
                <a:solidFill>
                  <a:srgbClr val="FFC000"/>
                </a:solidFill>
              </a:rPr>
              <a:t> до </a:t>
            </a:r>
            <a:r>
              <a:rPr lang="ru-RU" sz="3400" b="1" dirty="0" err="1">
                <a:solidFill>
                  <a:srgbClr val="FFC000"/>
                </a:solidFill>
              </a:rPr>
              <a:t>навчальної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діяльності</a:t>
            </a:r>
            <a:r>
              <a:rPr lang="ru-RU" sz="3400" b="1" dirty="0">
                <a:solidFill>
                  <a:srgbClr val="FFC000"/>
                </a:solidFill>
              </a:rPr>
              <a:t>, а </a:t>
            </a:r>
            <a:r>
              <a:rPr lang="ru-RU" sz="3400" b="1" dirty="0" err="1">
                <a:solidFill>
                  <a:srgbClr val="FFC000"/>
                </a:solidFill>
              </a:rPr>
              <a:t>саме</a:t>
            </a:r>
            <a:r>
              <a:rPr lang="ru-RU" sz="3400" b="1" dirty="0">
                <a:solidFill>
                  <a:srgbClr val="FFC000"/>
                </a:solidFill>
              </a:rPr>
              <a:t>:</a:t>
            </a:r>
          </a:p>
          <a:p>
            <a:r>
              <a:rPr lang="ru-RU" sz="3400" b="1" dirty="0" err="1" smtClean="0">
                <a:solidFill>
                  <a:srgbClr val="FFC000"/>
                </a:solidFill>
              </a:rPr>
              <a:t>актуалізуються</a:t>
            </a:r>
            <a:r>
              <a:rPr lang="ru-RU" sz="3400" b="1" dirty="0" smtClean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вимоги</a:t>
            </a:r>
            <a:r>
              <a:rPr lang="ru-RU" sz="3400" b="1" dirty="0">
                <a:solidFill>
                  <a:srgbClr val="FFC000"/>
                </a:solidFill>
              </a:rPr>
              <a:t> до </a:t>
            </a:r>
            <a:r>
              <a:rPr lang="ru-RU" sz="3400" b="1" dirty="0" err="1">
                <a:solidFill>
                  <a:srgbClr val="FFC000"/>
                </a:solidFill>
              </a:rPr>
              <a:t>нього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з</a:t>
            </a:r>
            <a:r>
              <a:rPr lang="ru-RU" sz="3400" b="1" dirty="0">
                <a:solidFill>
                  <a:srgbClr val="FFC000"/>
                </a:solidFill>
              </a:rPr>
              <a:t> боку </a:t>
            </a:r>
            <a:r>
              <a:rPr lang="ru-RU" sz="3400" b="1" dirty="0" err="1">
                <a:solidFill>
                  <a:srgbClr val="FFC000"/>
                </a:solidFill>
              </a:rPr>
              <a:t>навчальної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діяльності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відповідно</a:t>
            </a:r>
            <a:r>
              <a:rPr lang="ru-RU" sz="3400" b="1" dirty="0">
                <a:solidFill>
                  <a:srgbClr val="FFC000"/>
                </a:solidFill>
              </a:rPr>
              <a:t> до </a:t>
            </a:r>
            <a:r>
              <a:rPr lang="ru-RU" sz="3400" b="1" dirty="0" err="1">
                <a:solidFill>
                  <a:srgbClr val="FFC000"/>
                </a:solidFill>
              </a:rPr>
              <a:t>прийнятих</a:t>
            </a:r>
            <a:r>
              <a:rPr lang="ru-RU" sz="3400" b="1" dirty="0">
                <a:solidFill>
                  <a:srgbClr val="FFC000"/>
                </a:solidFill>
              </a:rPr>
              <a:t> норм </a:t>
            </a:r>
            <a:r>
              <a:rPr lang="ru-RU" sz="3400" b="1" i="1" dirty="0">
                <a:solidFill>
                  <a:srgbClr val="FFC000"/>
                </a:solidFill>
              </a:rPr>
              <a:t>(«</a:t>
            </a:r>
            <a:r>
              <a:rPr lang="ru-RU" sz="3400" b="1" i="1" dirty="0" err="1">
                <a:solidFill>
                  <a:srgbClr val="FFC000"/>
                </a:solidFill>
              </a:rPr>
              <a:t>потрібно</a:t>
            </a:r>
            <a:r>
              <a:rPr lang="ru-RU" sz="3400" b="1" i="1" dirty="0">
                <a:solidFill>
                  <a:srgbClr val="FFC000"/>
                </a:solidFill>
              </a:rPr>
              <a:t>»);</a:t>
            </a:r>
            <a:endParaRPr lang="ru-RU" sz="3400" b="1" dirty="0">
              <a:solidFill>
                <a:srgbClr val="FFC000"/>
              </a:solidFill>
            </a:endParaRPr>
          </a:p>
          <a:p>
            <a:r>
              <a:rPr lang="ru-RU" sz="3400" b="1" dirty="0" err="1" smtClean="0">
                <a:solidFill>
                  <a:srgbClr val="FFC000"/>
                </a:solidFill>
              </a:rPr>
              <a:t>створюються</a:t>
            </a:r>
            <a:r>
              <a:rPr lang="ru-RU" sz="3400" b="1" dirty="0" smtClean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умови</a:t>
            </a:r>
            <a:r>
              <a:rPr lang="ru-RU" sz="3400" b="1" dirty="0">
                <a:solidFill>
                  <a:srgbClr val="FFC000"/>
                </a:solidFill>
              </a:rPr>
              <a:t> для </a:t>
            </a:r>
            <a:r>
              <a:rPr lang="ru-RU" sz="3400" b="1" dirty="0" err="1">
                <a:solidFill>
                  <a:srgbClr val="FFC000"/>
                </a:solidFill>
              </a:rPr>
              <a:t>виникнення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внутрішньої</a:t>
            </a:r>
            <a:r>
              <a:rPr lang="ru-RU" sz="3400" b="1" dirty="0">
                <a:solidFill>
                  <a:srgbClr val="FFC000"/>
                </a:solidFill>
              </a:rPr>
              <a:t> потреби </a:t>
            </a:r>
            <a:r>
              <a:rPr lang="ru-RU" sz="3400" b="1" dirty="0" err="1">
                <a:solidFill>
                  <a:srgbClr val="FFC000"/>
                </a:solidFill>
              </a:rPr>
              <a:t>включення</a:t>
            </a:r>
            <a:r>
              <a:rPr lang="ru-RU" sz="3400" b="1" dirty="0">
                <a:solidFill>
                  <a:srgbClr val="FFC000"/>
                </a:solidFill>
              </a:rPr>
              <a:t> в </a:t>
            </a:r>
            <a:r>
              <a:rPr lang="ru-RU" sz="3400" b="1" dirty="0" err="1">
                <a:solidFill>
                  <a:srgbClr val="FFC000"/>
                </a:solidFill>
              </a:rPr>
              <a:t>навчальну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діяльність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i="1" dirty="0">
                <a:solidFill>
                  <a:srgbClr val="FFC000"/>
                </a:solidFill>
              </a:rPr>
              <a:t>(«хочу»);</a:t>
            </a:r>
            <a:endParaRPr lang="ru-RU" sz="3400" b="1" dirty="0">
              <a:solidFill>
                <a:srgbClr val="FFC000"/>
              </a:solidFill>
            </a:endParaRPr>
          </a:p>
          <a:p>
            <a:r>
              <a:rPr lang="ru-RU" sz="3400" b="1" dirty="0" smtClean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встановлюються</a:t>
            </a:r>
            <a:r>
              <a:rPr lang="ru-RU" sz="3400" b="1" dirty="0">
                <a:solidFill>
                  <a:srgbClr val="FFC000"/>
                </a:solidFill>
              </a:rPr>
              <a:t> </a:t>
            </a:r>
            <a:r>
              <a:rPr lang="ru-RU" sz="3400" b="1" dirty="0" err="1">
                <a:solidFill>
                  <a:srgbClr val="FFC000"/>
                </a:solidFill>
              </a:rPr>
              <a:t>тематичні</a:t>
            </a:r>
            <a:r>
              <a:rPr lang="ru-RU" sz="3400" b="1" dirty="0">
                <a:solidFill>
                  <a:srgbClr val="FFC000"/>
                </a:solidFill>
              </a:rPr>
              <a:t> рамки (</a:t>
            </a:r>
            <a:r>
              <a:rPr lang="ru-RU" sz="3400" b="1" i="1" dirty="0">
                <a:solidFill>
                  <a:srgbClr val="FFC000"/>
                </a:solidFill>
              </a:rPr>
              <a:t>«</a:t>
            </a:r>
            <a:r>
              <a:rPr lang="ru-RU" sz="3400" b="1" i="1" dirty="0" err="1">
                <a:solidFill>
                  <a:srgbClr val="FFC000"/>
                </a:solidFill>
              </a:rPr>
              <a:t>можу</a:t>
            </a:r>
            <a:r>
              <a:rPr lang="ru-RU" sz="3400" b="1" i="1" dirty="0">
                <a:solidFill>
                  <a:srgbClr val="FFC000"/>
                </a:solidFill>
              </a:rPr>
              <a:t>»).</a:t>
            </a:r>
            <a:endParaRPr lang="ru-RU" sz="3400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uk-UA" sz="3600" b="1" i="1" u="sng" dirty="0" smtClean="0">
                <a:solidFill>
                  <a:srgbClr val="FFC000"/>
                </a:solidFill>
              </a:rPr>
              <a:t>Урок “ відкриття ” нових знань</a:t>
            </a:r>
            <a:endParaRPr lang="ru-RU" sz="3600" u="sng" dirty="0"/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67544" y="148478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1.Мотивація до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навчальної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діяльності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1117</Words>
  <Application>Microsoft Office PowerPoint</Application>
  <PresentationFormat>Экран (4:3)</PresentationFormat>
  <Paragraphs>168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«Той, хто, звертаючись до старого,  здатний відкрити нове,  гідний бути вчителем»  Конфуцій. </vt:lpstr>
      <vt:lpstr>Слайд 3</vt:lpstr>
      <vt:lpstr>Слайд 4</vt:lpstr>
      <vt:lpstr>Слайд 5</vt:lpstr>
      <vt:lpstr>Система дидактичних принципів</vt:lpstr>
      <vt:lpstr>Розвиток діяльнісних навичок </vt:lpstr>
      <vt:lpstr>Слайд 8</vt:lpstr>
      <vt:lpstr>Урок “ відкриття ” нових знань</vt:lpstr>
      <vt:lpstr>Слайд 10</vt:lpstr>
      <vt:lpstr>Слайд 11</vt:lpstr>
      <vt:lpstr>Слайд 12</vt:lpstr>
      <vt:lpstr>Урок “ відкриття ” нових знань</vt:lpstr>
      <vt:lpstr>Слайд 14</vt:lpstr>
      <vt:lpstr>Слайд 15</vt:lpstr>
      <vt:lpstr>Слайд 16</vt:lpstr>
      <vt:lpstr>Слайд 17</vt:lpstr>
      <vt:lpstr>Технологія діяльнісного методу</vt:lpstr>
      <vt:lpstr>Технологія діяльнісного методу</vt:lpstr>
      <vt:lpstr>Урок “ відкриття ” нових знань</vt:lpstr>
      <vt:lpstr>Технологія діяльнісного методу</vt:lpstr>
      <vt:lpstr>Слайд 22</vt:lpstr>
      <vt:lpstr>“Справжній учитель і мудрець  нічого                 не вчать, а  лише вказують шлях                     до істини .” Сократ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2011-12-06T18:44:16Z</dcterms:created>
  <dcterms:modified xsi:type="dcterms:W3CDTF">2011-12-06T21:59:00Z</dcterms:modified>
</cp:coreProperties>
</file>